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sldIdLst>
    <p:sldId id="256" r:id="rId2"/>
    <p:sldId id="259" r:id="rId3"/>
    <p:sldId id="257" r:id="rId4"/>
    <p:sldId id="258" r:id="rId5"/>
    <p:sldId id="260" r:id="rId6"/>
    <p:sldId id="261" r:id="rId7"/>
    <p:sldId id="262" r:id="rId8"/>
    <p:sldId id="263" r:id="rId9"/>
    <p:sldId id="264" r:id="rId10"/>
    <p:sldId id="265" r:id="rId11"/>
    <p:sldId id="267" r:id="rId12"/>
    <p:sldId id="266" r:id="rId13"/>
    <p:sldId id="268" r:id="rId14"/>
    <p:sldId id="271" r:id="rId15"/>
    <p:sldId id="272" r:id="rId16"/>
    <p:sldId id="269" r:id="rId17"/>
    <p:sldId id="270" r:id="rId18"/>
    <p:sldId id="298" r:id="rId19"/>
    <p:sldId id="300" r:id="rId20"/>
    <p:sldId id="288" r:id="rId21"/>
    <p:sldId id="289" r:id="rId22"/>
    <p:sldId id="290" r:id="rId23"/>
    <p:sldId id="291" r:id="rId24"/>
    <p:sldId id="292" r:id="rId25"/>
    <p:sldId id="293" r:id="rId26"/>
    <p:sldId id="294" r:id="rId27"/>
    <p:sldId id="273" r:id="rId28"/>
    <p:sldId id="297" r:id="rId29"/>
    <p:sldId id="278" r:id="rId30"/>
    <p:sldId id="280" r:id="rId31"/>
    <p:sldId id="279" r:id="rId32"/>
    <p:sldId id="281" r:id="rId33"/>
    <p:sldId id="287" r:id="rId34"/>
    <p:sldId id="286" r:id="rId35"/>
    <p:sldId id="283" r:id="rId36"/>
    <p:sldId id="284" r:id="rId37"/>
    <p:sldId id="274" r:id="rId38"/>
    <p:sldId id="275" r:id="rId39"/>
    <p:sldId id="301" r:id="rId40"/>
    <p:sldId id="276" r:id="rId41"/>
    <p:sldId id="295" r:id="rId42"/>
    <p:sldId id="296" r:id="rId43"/>
    <p:sldId id="30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image" Target="../media/image29.wmf"/><Relationship Id="rId3" Type="http://schemas.openxmlformats.org/officeDocument/2006/relationships/image" Target="../media/image19.wmf"/><Relationship Id="rId7" Type="http://schemas.openxmlformats.org/officeDocument/2006/relationships/image" Target="../media/image23.wmf"/><Relationship Id="rId12" Type="http://schemas.openxmlformats.org/officeDocument/2006/relationships/image" Target="../media/image28.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11" Type="http://schemas.openxmlformats.org/officeDocument/2006/relationships/image" Target="../media/image27.wmf"/><Relationship Id="rId5" Type="http://schemas.openxmlformats.org/officeDocument/2006/relationships/image" Target="../media/image21.wmf"/><Relationship Id="rId15" Type="http://schemas.openxmlformats.org/officeDocument/2006/relationships/image" Target="../media/image31.wmf"/><Relationship Id="rId10" Type="http://schemas.openxmlformats.org/officeDocument/2006/relationships/image" Target="../media/image26.wmf"/><Relationship Id="rId4" Type="http://schemas.openxmlformats.org/officeDocument/2006/relationships/image" Target="../media/image20.wmf"/><Relationship Id="rId9" Type="http://schemas.openxmlformats.org/officeDocument/2006/relationships/image" Target="../media/image25.wmf"/><Relationship Id="rId14"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32.wmf"/><Relationship Id="rId5" Type="http://schemas.openxmlformats.org/officeDocument/2006/relationships/image" Target="../media/image23.wmf"/><Relationship Id="rId4" Type="http://schemas.openxmlformats.org/officeDocument/2006/relationships/image" Target="../media/image2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32.wmf"/><Relationship Id="rId5" Type="http://schemas.openxmlformats.org/officeDocument/2006/relationships/image" Target="../media/image23.wmf"/><Relationship Id="rId4" Type="http://schemas.openxmlformats.org/officeDocument/2006/relationships/image" Target="../media/image2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15F894-7037-4714-8141-7C1965D6AD6E}" type="datetimeFigureOut">
              <a:rPr lang="en-US" smtClean="0"/>
              <a:t>10/24/2008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56DFA9-E203-4956-9FCA-F9A172115E2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56DFA9-E203-4956-9FCA-F9A172115E26}"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16EBEF7-9270-405B-9FDE-CA4028C0BF3F}" type="datetimeFigureOut">
              <a:rPr lang="en-US" smtClean="0"/>
              <a:pPr/>
              <a:t>10/24/2008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41489D6-97A5-49EE-8B49-52A23C0DAE8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6EBEF7-9270-405B-9FDE-CA4028C0BF3F}" type="datetimeFigureOut">
              <a:rPr lang="en-US" smtClean="0"/>
              <a:pPr/>
              <a:t>10/24/2008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1489D6-97A5-49EE-8B49-52A23C0DAE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6EBEF7-9270-405B-9FDE-CA4028C0BF3F}" type="datetimeFigureOut">
              <a:rPr lang="en-US" smtClean="0"/>
              <a:pPr/>
              <a:t>10/24/2008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1489D6-97A5-49EE-8B49-52A23C0DAE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6EBEF7-9270-405B-9FDE-CA4028C0BF3F}" type="datetimeFigureOut">
              <a:rPr lang="en-US" smtClean="0"/>
              <a:pPr/>
              <a:t>10/24/2008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1489D6-97A5-49EE-8B49-52A23C0DAE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16EBEF7-9270-405B-9FDE-CA4028C0BF3F}" type="datetimeFigureOut">
              <a:rPr lang="en-US" smtClean="0"/>
              <a:pPr/>
              <a:t>10/24/2008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1489D6-97A5-49EE-8B49-52A23C0DAE8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6EBEF7-9270-405B-9FDE-CA4028C0BF3F}" type="datetimeFigureOut">
              <a:rPr lang="en-US" smtClean="0"/>
              <a:pPr/>
              <a:t>10/24/2008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1489D6-97A5-49EE-8B49-52A23C0DAE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16EBEF7-9270-405B-9FDE-CA4028C0BF3F}" type="datetimeFigureOut">
              <a:rPr lang="en-US" smtClean="0"/>
              <a:pPr/>
              <a:t>10/24/2008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41489D6-97A5-49EE-8B49-52A23C0DAE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16EBEF7-9270-405B-9FDE-CA4028C0BF3F}" type="datetimeFigureOut">
              <a:rPr lang="en-US" smtClean="0"/>
              <a:pPr/>
              <a:t>10/24/2008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41489D6-97A5-49EE-8B49-52A23C0DAE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16EBEF7-9270-405B-9FDE-CA4028C0BF3F}" type="datetimeFigureOut">
              <a:rPr lang="en-US" smtClean="0"/>
              <a:pPr/>
              <a:t>10/24/2008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41489D6-97A5-49EE-8B49-52A23C0DAE8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6EBEF7-9270-405B-9FDE-CA4028C0BF3F}" type="datetimeFigureOut">
              <a:rPr lang="en-US" smtClean="0"/>
              <a:pPr/>
              <a:t>10/24/2008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1489D6-97A5-49EE-8B49-52A23C0DAE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16EBEF7-9270-405B-9FDE-CA4028C0BF3F}" type="datetimeFigureOut">
              <a:rPr lang="en-US" smtClean="0"/>
              <a:pPr/>
              <a:t>10/24/2008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1489D6-97A5-49EE-8B49-52A23C0DAE8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16EBEF7-9270-405B-9FDE-CA4028C0BF3F}" type="datetimeFigureOut">
              <a:rPr lang="en-US" smtClean="0"/>
              <a:pPr/>
              <a:t>10/24/2008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41489D6-97A5-49EE-8B49-52A23C0DAE8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2.png"/><Relationship Id="rId4" Type="http://schemas.openxmlformats.org/officeDocument/2006/relationships/hyperlink" Target="http://upload.wikimedia.org/wikipedia/commons/7/7f/HyperboloidOfOneSheet.pn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upload.wikimedia.org/wikipedia/commons/a/ad/Ruled_hyperboloid.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14.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oleObject" Target="../embeddings/oleObject25.bin"/><Relationship Id="rId3" Type="http://schemas.openxmlformats.org/officeDocument/2006/relationships/oleObject" Target="../embeddings/oleObject15.bin"/><Relationship Id="rId7" Type="http://schemas.openxmlformats.org/officeDocument/2006/relationships/oleObject" Target="../embeddings/oleObject19.bin"/><Relationship Id="rId12" Type="http://schemas.openxmlformats.org/officeDocument/2006/relationships/oleObject" Target="../embeddings/oleObject24.bin"/><Relationship Id="rId17" Type="http://schemas.openxmlformats.org/officeDocument/2006/relationships/oleObject" Target="../embeddings/oleObject29.bin"/><Relationship Id="rId2" Type="http://schemas.openxmlformats.org/officeDocument/2006/relationships/slideLayout" Target="../slideLayouts/slideLayout2.xml"/><Relationship Id="rId16" Type="http://schemas.openxmlformats.org/officeDocument/2006/relationships/oleObject" Target="../embeddings/oleObject28.bin"/><Relationship Id="rId1" Type="http://schemas.openxmlformats.org/officeDocument/2006/relationships/vmlDrawing" Target="../drawings/vmlDrawing13.vml"/><Relationship Id="rId6" Type="http://schemas.openxmlformats.org/officeDocument/2006/relationships/oleObject" Target="../embeddings/oleObject18.bin"/><Relationship Id="rId11" Type="http://schemas.openxmlformats.org/officeDocument/2006/relationships/oleObject" Target="../embeddings/oleObject23.bin"/><Relationship Id="rId5" Type="http://schemas.openxmlformats.org/officeDocument/2006/relationships/oleObject" Target="../embeddings/oleObject17.bin"/><Relationship Id="rId15" Type="http://schemas.openxmlformats.org/officeDocument/2006/relationships/oleObject" Target="../embeddings/oleObject27.bin"/><Relationship Id="rId10" Type="http://schemas.openxmlformats.org/officeDocument/2006/relationships/oleObject" Target="../embeddings/oleObject22.bin"/><Relationship Id="rId4" Type="http://schemas.openxmlformats.org/officeDocument/2006/relationships/oleObject" Target="../embeddings/oleObject16.bin"/><Relationship Id="rId9" Type="http://schemas.openxmlformats.org/officeDocument/2006/relationships/oleObject" Target="../embeddings/oleObject21.bin"/><Relationship Id="rId14" Type="http://schemas.openxmlformats.org/officeDocument/2006/relationships/oleObject" Target="../embeddings/oleObject26.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oleObject" Target="../embeddings/oleObject30.bin"/><Relationship Id="rId7"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oleObject" Target="../embeddings/oleObject36.bin"/><Relationship Id="rId7"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9.bin"/><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44.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Diophantine Equations with Constraints</a:t>
            </a:r>
            <a:endParaRPr lang="en-US" dirty="0"/>
          </a:p>
        </p:txBody>
      </p:sp>
      <p:sp>
        <p:nvSpPr>
          <p:cNvPr id="3" name="Subtitle 2"/>
          <p:cNvSpPr>
            <a:spLocks noGrp="1"/>
          </p:cNvSpPr>
          <p:nvPr>
            <p:ph type="subTitle" idx="1"/>
          </p:nvPr>
        </p:nvSpPr>
        <p:spPr/>
        <p:txBody>
          <a:bodyPr/>
          <a:lstStyle/>
          <a:p>
            <a:r>
              <a:rPr lang="en-US" dirty="0" smtClean="0"/>
              <a:t>“Click and Clack’s Clock”</a:t>
            </a:r>
            <a:endParaRPr lang="en-US" dirty="0"/>
          </a:p>
        </p:txBody>
      </p:sp>
      <p:sp>
        <p:nvSpPr>
          <p:cNvPr id="4" name="TextBox 3"/>
          <p:cNvSpPr txBox="1"/>
          <p:nvPr/>
        </p:nvSpPr>
        <p:spPr>
          <a:xfrm>
            <a:off x="1447800" y="5410200"/>
            <a:ext cx="2595582" cy="1200329"/>
          </a:xfrm>
          <a:prstGeom prst="rect">
            <a:avLst/>
          </a:prstGeom>
          <a:noFill/>
        </p:spPr>
        <p:txBody>
          <a:bodyPr wrap="none" rtlCol="0">
            <a:spAutoFit/>
          </a:bodyPr>
          <a:lstStyle/>
          <a:p>
            <a:r>
              <a:rPr lang="en-US" sz="2400" dirty="0" smtClean="0"/>
              <a:t>Caleb Bennett</a:t>
            </a:r>
          </a:p>
          <a:p>
            <a:r>
              <a:rPr lang="en-US" sz="2400" dirty="0" smtClean="0"/>
              <a:t>Missouri State REU</a:t>
            </a:r>
          </a:p>
          <a:p>
            <a:r>
              <a:rPr lang="en-US" sz="2400" dirty="0" smtClean="0"/>
              <a:t>Summer 2008</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257800" y="457200"/>
            <a:ext cx="3276600" cy="3033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470714" y="762000"/>
            <a:ext cx="301686" cy="369332"/>
          </a:xfrm>
          <a:prstGeom prst="rect">
            <a:avLst/>
          </a:prstGeom>
          <a:noFill/>
        </p:spPr>
        <p:txBody>
          <a:bodyPr wrap="none" rtlCol="0">
            <a:spAutoFit/>
          </a:bodyPr>
          <a:lstStyle/>
          <a:p>
            <a:r>
              <a:rPr lang="en-US" dirty="0" smtClean="0"/>
              <a:t>1</a:t>
            </a:r>
            <a:endParaRPr lang="en-US" dirty="0"/>
          </a:p>
        </p:txBody>
      </p:sp>
      <p:sp>
        <p:nvSpPr>
          <p:cNvPr id="6" name="TextBox 5"/>
          <p:cNvSpPr txBox="1"/>
          <p:nvPr/>
        </p:nvSpPr>
        <p:spPr>
          <a:xfrm>
            <a:off x="6705600" y="533400"/>
            <a:ext cx="405880" cy="369332"/>
          </a:xfrm>
          <a:prstGeom prst="rect">
            <a:avLst/>
          </a:prstGeom>
          <a:noFill/>
        </p:spPr>
        <p:txBody>
          <a:bodyPr wrap="none" rtlCol="0">
            <a:spAutoFit/>
          </a:bodyPr>
          <a:lstStyle/>
          <a:p>
            <a:r>
              <a:rPr lang="en-US" dirty="0" smtClean="0"/>
              <a:t>4k</a:t>
            </a:r>
            <a:endParaRPr lang="en-US" dirty="0"/>
          </a:p>
        </p:txBody>
      </p:sp>
      <p:sp>
        <p:nvSpPr>
          <p:cNvPr id="7" name="TextBox 6"/>
          <p:cNvSpPr txBox="1"/>
          <p:nvPr/>
        </p:nvSpPr>
        <p:spPr>
          <a:xfrm>
            <a:off x="5930170" y="838200"/>
            <a:ext cx="699230" cy="369332"/>
          </a:xfrm>
          <a:prstGeom prst="rect">
            <a:avLst/>
          </a:prstGeom>
          <a:noFill/>
        </p:spPr>
        <p:txBody>
          <a:bodyPr wrap="none" rtlCol="0">
            <a:spAutoFit/>
          </a:bodyPr>
          <a:lstStyle/>
          <a:p>
            <a:r>
              <a:rPr lang="en-US" dirty="0" smtClean="0"/>
              <a:t>4k - 1</a:t>
            </a:r>
            <a:endParaRPr lang="en-US" dirty="0"/>
          </a:p>
        </p:txBody>
      </p:sp>
      <p:sp>
        <p:nvSpPr>
          <p:cNvPr id="25" name="TextBox 24"/>
          <p:cNvSpPr txBox="1"/>
          <p:nvPr/>
        </p:nvSpPr>
        <p:spPr>
          <a:xfrm>
            <a:off x="1295400" y="304800"/>
            <a:ext cx="3505200" cy="646331"/>
          </a:xfrm>
          <a:prstGeom prst="rect">
            <a:avLst/>
          </a:prstGeom>
          <a:noFill/>
        </p:spPr>
        <p:txBody>
          <a:bodyPr wrap="square" rtlCol="0">
            <a:spAutoFit/>
          </a:bodyPr>
          <a:lstStyle/>
          <a:p>
            <a:r>
              <a:rPr lang="en-US" dirty="0" smtClean="0"/>
              <a:t>Let’s now consider the case for when n = 4k</a:t>
            </a:r>
            <a:endParaRPr lang="en-US" dirty="0"/>
          </a:p>
        </p:txBody>
      </p:sp>
      <p:sp>
        <p:nvSpPr>
          <p:cNvPr id="26" name="TextBox 25"/>
          <p:cNvSpPr txBox="1"/>
          <p:nvPr/>
        </p:nvSpPr>
        <p:spPr>
          <a:xfrm>
            <a:off x="5410200" y="1230868"/>
            <a:ext cx="699230" cy="369332"/>
          </a:xfrm>
          <a:prstGeom prst="rect">
            <a:avLst/>
          </a:prstGeom>
          <a:noFill/>
        </p:spPr>
        <p:txBody>
          <a:bodyPr wrap="none" rtlCol="0">
            <a:spAutoFit/>
          </a:bodyPr>
          <a:lstStyle/>
          <a:p>
            <a:r>
              <a:rPr lang="en-US" dirty="0" smtClean="0"/>
              <a:t>4k - 2</a:t>
            </a:r>
            <a:endParaRPr lang="en-US" dirty="0"/>
          </a:p>
        </p:txBody>
      </p:sp>
      <p:sp>
        <p:nvSpPr>
          <p:cNvPr id="27" name="TextBox 26"/>
          <p:cNvSpPr txBox="1"/>
          <p:nvPr/>
        </p:nvSpPr>
        <p:spPr>
          <a:xfrm>
            <a:off x="7848600" y="1154668"/>
            <a:ext cx="301686" cy="369332"/>
          </a:xfrm>
          <a:prstGeom prst="rect">
            <a:avLst/>
          </a:prstGeom>
          <a:noFill/>
        </p:spPr>
        <p:txBody>
          <a:bodyPr wrap="none" rtlCol="0">
            <a:spAutoFit/>
          </a:bodyPr>
          <a:lstStyle/>
          <a:p>
            <a:r>
              <a:rPr lang="en-US" dirty="0" smtClean="0"/>
              <a:t>2</a:t>
            </a:r>
            <a:endParaRPr lang="en-US" dirty="0"/>
          </a:p>
        </p:txBody>
      </p:sp>
      <p:sp>
        <p:nvSpPr>
          <p:cNvPr id="28" name="TextBox 27"/>
          <p:cNvSpPr txBox="1"/>
          <p:nvPr/>
        </p:nvSpPr>
        <p:spPr>
          <a:xfrm rot="5400000">
            <a:off x="6382434" y="2450812"/>
            <a:ext cx="1066800" cy="584775"/>
          </a:xfrm>
          <a:prstGeom prst="rect">
            <a:avLst/>
          </a:prstGeom>
          <a:noFill/>
        </p:spPr>
        <p:txBody>
          <a:bodyPr wrap="square" rtlCol="0">
            <a:spAutoFit/>
          </a:bodyPr>
          <a:lstStyle/>
          <a:p>
            <a:r>
              <a:rPr lang="en-US" sz="3200" dirty="0" smtClean="0"/>
              <a:t>. . .</a:t>
            </a:r>
            <a:endParaRPr lang="en-US" sz="3200" dirty="0"/>
          </a:p>
        </p:txBody>
      </p:sp>
      <p:sp>
        <p:nvSpPr>
          <p:cNvPr id="29" name="TextBox 28"/>
          <p:cNvSpPr txBox="1"/>
          <p:nvPr/>
        </p:nvSpPr>
        <p:spPr>
          <a:xfrm>
            <a:off x="6705600" y="3048000"/>
            <a:ext cx="405880" cy="369332"/>
          </a:xfrm>
          <a:prstGeom prst="rect">
            <a:avLst/>
          </a:prstGeom>
          <a:noFill/>
        </p:spPr>
        <p:txBody>
          <a:bodyPr wrap="none" rtlCol="0">
            <a:spAutoFit/>
          </a:bodyPr>
          <a:lstStyle/>
          <a:p>
            <a:r>
              <a:rPr lang="en-US" dirty="0" smtClean="0"/>
              <a:t>2k</a:t>
            </a:r>
            <a:endParaRPr lang="en-US" dirty="0"/>
          </a:p>
        </p:txBody>
      </p:sp>
      <p:sp>
        <p:nvSpPr>
          <p:cNvPr id="30" name="TextBox 29"/>
          <p:cNvSpPr txBox="1"/>
          <p:nvPr/>
        </p:nvSpPr>
        <p:spPr>
          <a:xfrm>
            <a:off x="5943600" y="2819400"/>
            <a:ext cx="638316" cy="369332"/>
          </a:xfrm>
          <a:prstGeom prst="rect">
            <a:avLst/>
          </a:prstGeom>
          <a:noFill/>
        </p:spPr>
        <p:txBody>
          <a:bodyPr wrap="none" rtlCol="0">
            <a:spAutoFit/>
          </a:bodyPr>
          <a:lstStyle/>
          <a:p>
            <a:r>
              <a:rPr lang="en-US" dirty="0" smtClean="0"/>
              <a:t>2k+1</a:t>
            </a:r>
            <a:endParaRPr lang="en-US" dirty="0"/>
          </a:p>
        </p:txBody>
      </p:sp>
      <p:sp>
        <p:nvSpPr>
          <p:cNvPr id="31" name="Arc 30"/>
          <p:cNvSpPr/>
          <p:nvPr/>
        </p:nvSpPr>
        <p:spPr>
          <a:xfrm rot="2160092" flipV="1">
            <a:off x="6711934" y="-191415"/>
            <a:ext cx="1375360" cy="1449632"/>
          </a:xfrm>
          <a:prstGeom prst="arc">
            <a:avLst>
              <a:gd name="adj1" fmla="val 12813298"/>
              <a:gd name="adj2" fmla="val 52313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Arc 32"/>
          <p:cNvSpPr/>
          <p:nvPr/>
        </p:nvSpPr>
        <p:spPr>
          <a:xfrm rot="9985043">
            <a:off x="5752450" y="-871745"/>
            <a:ext cx="3276600" cy="2667000"/>
          </a:xfrm>
          <a:prstGeom prst="arc">
            <a:avLst>
              <a:gd name="adj1" fmla="val 14188065"/>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8153400" y="1600200"/>
            <a:ext cx="301686" cy="369332"/>
          </a:xfrm>
          <a:prstGeom prst="rect">
            <a:avLst/>
          </a:prstGeom>
          <a:noFill/>
        </p:spPr>
        <p:txBody>
          <a:bodyPr wrap="none" rtlCol="0">
            <a:spAutoFit/>
          </a:bodyPr>
          <a:lstStyle/>
          <a:p>
            <a:r>
              <a:rPr lang="en-US" dirty="0" smtClean="0"/>
              <a:t>3</a:t>
            </a:r>
            <a:endParaRPr lang="en-US" dirty="0"/>
          </a:p>
        </p:txBody>
      </p:sp>
      <p:sp>
        <p:nvSpPr>
          <p:cNvPr id="35" name="Arc 34"/>
          <p:cNvSpPr/>
          <p:nvPr/>
        </p:nvSpPr>
        <p:spPr>
          <a:xfrm rot="10461339">
            <a:off x="5402424" y="154497"/>
            <a:ext cx="4335810" cy="2075714"/>
          </a:xfrm>
          <a:prstGeom prst="arc">
            <a:avLst>
              <a:gd name="adj1" fmla="val 13558495"/>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a:off x="5486400" y="2743200"/>
            <a:ext cx="1676400" cy="1447800"/>
          </a:xfrm>
          <a:prstGeom prst="arc">
            <a:avLst>
              <a:gd name="adj1" fmla="val 12977830"/>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1295400" y="1066800"/>
            <a:ext cx="3733800" cy="1815882"/>
          </a:xfrm>
          <a:prstGeom prst="rect">
            <a:avLst/>
          </a:prstGeom>
          <a:noFill/>
        </p:spPr>
        <p:txBody>
          <a:bodyPr wrap="square" rtlCol="0">
            <a:spAutoFit/>
          </a:bodyPr>
          <a:lstStyle/>
          <a:p>
            <a:r>
              <a:rPr lang="en-US" sz="1600" dirty="0" smtClean="0"/>
              <a:t>Each number on the clock can be paired with another number so that a total of 2k pairs is obtained, with each pair containing a sum of 4k+1.  So, to find a sequence whose sum is half of the total sum of 4k, we simply take the first half of these pairs, in other words, the first k of these pairs.</a:t>
            </a:r>
            <a:endParaRPr lang="en-US" sz="1600" dirty="0"/>
          </a:p>
        </p:txBody>
      </p:sp>
      <p:sp>
        <p:nvSpPr>
          <p:cNvPr id="38" name="Oval 37"/>
          <p:cNvSpPr/>
          <p:nvPr/>
        </p:nvSpPr>
        <p:spPr>
          <a:xfrm>
            <a:off x="5257800" y="3657600"/>
            <a:ext cx="3276600" cy="3033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7239000" y="3886200"/>
            <a:ext cx="301686" cy="369332"/>
          </a:xfrm>
          <a:prstGeom prst="rect">
            <a:avLst/>
          </a:prstGeom>
          <a:noFill/>
        </p:spPr>
        <p:txBody>
          <a:bodyPr wrap="none" rtlCol="0">
            <a:spAutoFit/>
          </a:bodyPr>
          <a:lstStyle/>
          <a:p>
            <a:r>
              <a:rPr lang="en-US" dirty="0" smtClean="0"/>
              <a:t>1</a:t>
            </a:r>
            <a:endParaRPr lang="en-US" dirty="0"/>
          </a:p>
        </p:txBody>
      </p:sp>
      <p:sp>
        <p:nvSpPr>
          <p:cNvPr id="40" name="TextBox 39"/>
          <p:cNvSpPr txBox="1"/>
          <p:nvPr/>
        </p:nvSpPr>
        <p:spPr>
          <a:xfrm>
            <a:off x="6705600" y="3733800"/>
            <a:ext cx="306494" cy="369332"/>
          </a:xfrm>
          <a:prstGeom prst="rect">
            <a:avLst/>
          </a:prstGeom>
          <a:noFill/>
        </p:spPr>
        <p:txBody>
          <a:bodyPr wrap="none" rtlCol="0">
            <a:spAutoFit/>
          </a:bodyPr>
          <a:lstStyle/>
          <a:p>
            <a:r>
              <a:rPr lang="en-US" dirty="0" smtClean="0"/>
              <a:t>n</a:t>
            </a:r>
            <a:endParaRPr lang="en-US" dirty="0"/>
          </a:p>
        </p:txBody>
      </p:sp>
      <p:sp>
        <p:nvSpPr>
          <p:cNvPr id="41" name="TextBox 40"/>
          <p:cNvSpPr txBox="1"/>
          <p:nvPr/>
        </p:nvSpPr>
        <p:spPr>
          <a:xfrm>
            <a:off x="5943600" y="3886200"/>
            <a:ext cx="599844" cy="369332"/>
          </a:xfrm>
          <a:prstGeom prst="rect">
            <a:avLst/>
          </a:prstGeom>
          <a:noFill/>
        </p:spPr>
        <p:txBody>
          <a:bodyPr wrap="none" rtlCol="0">
            <a:spAutoFit/>
          </a:bodyPr>
          <a:lstStyle/>
          <a:p>
            <a:r>
              <a:rPr lang="en-US" dirty="0" smtClean="0"/>
              <a:t>n - 1</a:t>
            </a:r>
            <a:endParaRPr lang="en-US" dirty="0"/>
          </a:p>
        </p:txBody>
      </p:sp>
      <p:sp>
        <p:nvSpPr>
          <p:cNvPr id="42" name="TextBox 41"/>
          <p:cNvSpPr txBox="1"/>
          <p:nvPr/>
        </p:nvSpPr>
        <p:spPr>
          <a:xfrm>
            <a:off x="7696200" y="4126468"/>
            <a:ext cx="242374" cy="369332"/>
          </a:xfrm>
          <a:prstGeom prst="rect">
            <a:avLst/>
          </a:prstGeom>
          <a:noFill/>
        </p:spPr>
        <p:txBody>
          <a:bodyPr wrap="none" rtlCol="0">
            <a:spAutoFit/>
          </a:bodyPr>
          <a:lstStyle/>
          <a:p>
            <a:r>
              <a:rPr lang="en-US" dirty="0" smtClean="0"/>
              <a:t>.</a:t>
            </a:r>
            <a:endParaRPr lang="en-US" dirty="0"/>
          </a:p>
        </p:txBody>
      </p:sp>
      <p:sp>
        <p:nvSpPr>
          <p:cNvPr id="43" name="TextBox 42"/>
          <p:cNvSpPr txBox="1"/>
          <p:nvPr/>
        </p:nvSpPr>
        <p:spPr>
          <a:xfrm>
            <a:off x="7924800" y="4355068"/>
            <a:ext cx="242374" cy="369332"/>
          </a:xfrm>
          <a:prstGeom prst="rect">
            <a:avLst/>
          </a:prstGeom>
          <a:noFill/>
        </p:spPr>
        <p:txBody>
          <a:bodyPr wrap="none" rtlCol="0">
            <a:spAutoFit/>
          </a:bodyPr>
          <a:lstStyle/>
          <a:p>
            <a:r>
              <a:rPr lang="en-US" dirty="0" smtClean="0"/>
              <a:t>.</a:t>
            </a:r>
            <a:endParaRPr lang="en-US" dirty="0"/>
          </a:p>
        </p:txBody>
      </p:sp>
      <p:sp>
        <p:nvSpPr>
          <p:cNvPr id="44" name="TextBox 43"/>
          <p:cNvSpPr txBox="1"/>
          <p:nvPr/>
        </p:nvSpPr>
        <p:spPr>
          <a:xfrm>
            <a:off x="8063426" y="4583668"/>
            <a:ext cx="242374" cy="369332"/>
          </a:xfrm>
          <a:prstGeom prst="rect">
            <a:avLst/>
          </a:prstGeom>
          <a:noFill/>
        </p:spPr>
        <p:txBody>
          <a:bodyPr wrap="none" rtlCol="0">
            <a:spAutoFit/>
          </a:bodyPr>
          <a:lstStyle/>
          <a:p>
            <a:r>
              <a:rPr lang="en-US" dirty="0" smtClean="0"/>
              <a:t>.</a:t>
            </a:r>
            <a:endParaRPr lang="en-US" dirty="0"/>
          </a:p>
        </p:txBody>
      </p:sp>
      <p:sp>
        <p:nvSpPr>
          <p:cNvPr id="45" name="TextBox 44"/>
          <p:cNvSpPr txBox="1"/>
          <p:nvPr/>
        </p:nvSpPr>
        <p:spPr>
          <a:xfrm>
            <a:off x="5715000" y="4114800"/>
            <a:ext cx="242374" cy="369332"/>
          </a:xfrm>
          <a:prstGeom prst="rect">
            <a:avLst/>
          </a:prstGeom>
          <a:noFill/>
        </p:spPr>
        <p:txBody>
          <a:bodyPr wrap="none" rtlCol="0">
            <a:spAutoFit/>
          </a:bodyPr>
          <a:lstStyle/>
          <a:p>
            <a:r>
              <a:rPr lang="en-US" dirty="0" smtClean="0"/>
              <a:t>.</a:t>
            </a:r>
            <a:endParaRPr lang="en-US" dirty="0"/>
          </a:p>
        </p:txBody>
      </p:sp>
      <p:sp>
        <p:nvSpPr>
          <p:cNvPr id="46" name="TextBox 45"/>
          <p:cNvSpPr txBox="1"/>
          <p:nvPr/>
        </p:nvSpPr>
        <p:spPr>
          <a:xfrm>
            <a:off x="5486400" y="4343400"/>
            <a:ext cx="242374" cy="369332"/>
          </a:xfrm>
          <a:prstGeom prst="rect">
            <a:avLst/>
          </a:prstGeom>
          <a:noFill/>
        </p:spPr>
        <p:txBody>
          <a:bodyPr wrap="none" rtlCol="0">
            <a:spAutoFit/>
          </a:bodyPr>
          <a:lstStyle/>
          <a:p>
            <a:r>
              <a:rPr lang="en-US" dirty="0" smtClean="0"/>
              <a:t>.</a:t>
            </a:r>
            <a:endParaRPr lang="en-US" dirty="0"/>
          </a:p>
        </p:txBody>
      </p:sp>
      <p:sp>
        <p:nvSpPr>
          <p:cNvPr id="47" name="TextBox 46"/>
          <p:cNvSpPr txBox="1"/>
          <p:nvPr/>
        </p:nvSpPr>
        <p:spPr>
          <a:xfrm>
            <a:off x="5410200" y="4572000"/>
            <a:ext cx="242374" cy="369332"/>
          </a:xfrm>
          <a:prstGeom prst="rect">
            <a:avLst/>
          </a:prstGeom>
          <a:noFill/>
        </p:spPr>
        <p:txBody>
          <a:bodyPr wrap="none" rtlCol="0">
            <a:spAutoFit/>
          </a:bodyPr>
          <a:lstStyle/>
          <a:p>
            <a:r>
              <a:rPr lang="en-US" dirty="0" smtClean="0"/>
              <a:t>.</a:t>
            </a:r>
            <a:endParaRPr lang="en-US" dirty="0"/>
          </a:p>
        </p:txBody>
      </p:sp>
      <p:sp>
        <p:nvSpPr>
          <p:cNvPr id="48" name="TextBox 47"/>
          <p:cNvSpPr txBox="1"/>
          <p:nvPr/>
        </p:nvSpPr>
        <p:spPr>
          <a:xfrm>
            <a:off x="8153400" y="4953000"/>
            <a:ext cx="295274" cy="369332"/>
          </a:xfrm>
          <a:prstGeom prst="rect">
            <a:avLst/>
          </a:prstGeom>
          <a:noFill/>
        </p:spPr>
        <p:txBody>
          <a:bodyPr wrap="none" rtlCol="0">
            <a:spAutoFit/>
          </a:bodyPr>
          <a:lstStyle/>
          <a:p>
            <a:r>
              <a:rPr lang="en-US" dirty="0" smtClean="0"/>
              <a:t>a</a:t>
            </a:r>
            <a:endParaRPr lang="en-US" dirty="0"/>
          </a:p>
        </p:txBody>
      </p:sp>
      <p:sp>
        <p:nvSpPr>
          <p:cNvPr id="49" name="TextBox 48"/>
          <p:cNvSpPr txBox="1"/>
          <p:nvPr/>
        </p:nvSpPr>
        <p:spPr>
          <a:xfrm>
            <a:off x="7824693" y="5421868"/>
            <a:ext cx="633507" cy="369332"/>
          </a:xfrm>
          <a:prstGeom prst="rect">
            <a:avLst/>
          </a:prstGeom>
          <a:noFill/>
        </p:spPr>
        <p:txBody>
          <a:bodyPr wrap="none" rtlCol="0">
            <a:spAutoFit/>
          </a:bodyPr>
          <a:lstStyle/>
          <a:p>
            <a:r>
              <a:rPr lang="en-US" dirty="0" smtClean="0"/>
              <a:t>a + 1</a:t>
            </a:r>
            <a:endParaRPr lang="en-US" dirty="0"/>
          </a:p>
        </p:txBody>
      </p:sp>
      <p:sp>
        <p:nvSpPr>
          <p:cNvPr id="50" name="TextBox 49"/>
          <p:cNvSpPr txBox="1"/>
          <p:nvPr/>
        </p:nvSpPr>
        <p:spPr>
          <a:xfrm>
            <a:off x="5408506" y="5421868"/>
            <a:ext cx="306494" cy="369332"/>
          </a:xfrm>
          <a:prstGeom prst="rect">
            <a:avLst/>
          </a:prstGeom>
          <a:noFill/>
        </p:spPr>
        <p:txBody>
          <a:bodyPr wrap="none" rtlCol="0">
            <a:spAutoFit/>
          </a:bodyPr>
          <a:lstStyle/>
          <a:p>
            <a:r>
              <a:rPr lang="en-US" dirty="0" smtClean="0"/>
              <a:t>b</a:t>
            </a:r>
            <a:endParaRPr lang="en-US" dirty="0"/>
          </a:p>
        </p:txBody>
      </p:sp>
      <p:sp>
        <p:nvSpPr>
          <p:cNvPr id="51" name="TextBox 50"/>
          <p:cNvSpPr txBox="1"/>
          <p:nvPr/>
        </p:nvSpPr>
        <p:spPr>
          <a:xfrm>
            <a:off x="5298872" y="4964668"/>
            <a:ext cx="644728" cy="369332"/>
          </a:xfrm>
          <a:prstGeom prst="rect">
            <a:avLst/>
          </a:prstGeom>
          <a:noFill/>
        </p:spPr>
        <p:txBody>
          <a:bodyPr wrap="none" rtlCol="0">
            <a:spAutoFit/>
          </a:bodyPr>
          <a:lstStyle/>
          <a:p>
            <a:r>
              <a:rPr lang="en-US" dirty="0" smtClean="0"/>
              <a:t>b + 1</a:t>
            </a:r>
            <a:endParaRPr lang="en-US" dirty="0"/>
          </a:p>
        </p:txBody>
      </p:sp>
      <p:sp>
        <p:nvSpPr>
          <p:cNvPr id="52" name="TextBox 51"/>
          <p:cNvSpPr txBox="1"/>
          <p:nvPr/>
        </p:nvSpPr>
        <p:spPr>
          <a:xfrm>
            <a:off x="7848600" y="5715000"/>
            <a:ext cx="242374" cy="369332"/>
          </a:xfrm>
          <a:prstGeom prst="rect">
            <a:avLst/>
          </a:prstGeom>
          <a:noFill/>
        </p:spPr>
        <p:txBody>
          <a:bodyPr wrap="none" rtlCol="0">
            <a:spAutoFit/>
          </a:bodyPr>
          <a:lstStyle/>
          <a:p>
            <a:r>
              <a:rPr lang="en-US" dirty="0" smtClean="0"/>
              <a:t>.</a:t>
            </a:r>
            <a:endParaRPr lang="en-US" dirty="0"/>
          </a:p>
        </p:txBody>
      </p:sp>
      <p:sp>
        <p:nvSpPr>
          <p:cNvPr id="53" name="TextBox 52"/>
          <p:cNvSpPr txBox="1"/>
          <p:nvPr/>
        </p:nvSpPr>
        <p:spPr>
          <a:xfrm>
            <a:off x="7543800" y="6019800"/>
            <a:ext cx="242374" cy="369332"/>
          </a:xfrm>
          <a:prstGeom prst="rect">
            <a:avLst/>
          </a:prstGeom>
          <a:noFill/>
        </p:spPr>
        <p:txBody>
          <a:bodyPr wrap="none" rtlCol="0">
            <a:spAutoFit/>
          </a:bodyPr>
          <a:lstStyle/>
          <a:p>
            <a:r>
              <a:rPr lang="en-US" dirty="0" smtClean="0"/>
              <a:t>.</a:t>
            </a:r>
            <a:endParaRPr lang="en-US" dirty="0"/>
          </a:p>
        </p:txBody>
      </p:sp>
      <p:sp>
        <p:nvSpPr>
          <p:cNvPr id="54" name="TextBox 53"/>
          <p:cNvSpPr txBox="1"/>
          <p:nvPr/>
        </p:nvSpPr>
        <p:spPr>
          <a:xfrm>
            <a:off x="7239000" y="6183868"/>
            <a:ext cx="242374" cy="369332"/>
          </a:xfrm>
          <a:prstGeom prst="rect">
            <a:avLst/>
          </a:prstGeom>
          <a:noFill/>
        </p:spPr>
        <p:txBody>
          <a:bodyPr wrap="none" rtlCol="0">
            <a:spAutoFit/>
          </a:bodyPr>
          <a:lstStyle/>
          <a:p>
            <a:r>
              <a:rPr lang="en-US" dirty="0" smtClean="0"/>
              <a:t>.</a:t>
            </a:r>
            <a:endParaRPr lang="en-US" dirty="0"/>
          </a:p>
        </p:txBody>
      </p:sp>
      <p:sp>
        <p:nvSpPr>
          <p:cNvPr id="55" name="TextBox 54"/>
          <p:cNvSpPr txBox="1"/>
          <p:nvPr/>
        </p:nvSpPr>
        <p:spPr>
          <a:xfrm>
            <a:off x="5638800" y="5726668"/>
            <a:ext cx="242374" cy="369332"/>
          </a:xfrm>
          <a:prstGeom prst="rect">
            <a:avLst/>
          </a:prstGeom>
          <a:noFill/>
        </p:spPr>
        <p:txBody>
          <a:bodyPr wrap="none" rtlCol="0">
            <a:spAutoFit/>
          </a:bodyPr>
          <a:lstStyle/>
          <a:p>
            <a:r>
              <a:rPr lang="en-US" dirty="0" smtClean="0"/>
              <a:t>.</a:t>
            </a:r>
            <a:endParaRPr lang="en-US" dirty="0"/>
          </a:p>
        </p:txBody>
      </p:sp>
      <p:sp>
        <p:nvSpPr>
          <p:cNvPr id="56" name="TextBox 55"/>
          <p:cNvSpPr txBox="1"/>
          <p:nvPr/>
        </p:nvSpPr>
        <p:spPr>
          <a:xfrm>
            <a:off x="5867400" y="6019800"/>
            <a:ext cx="242374" cy="369332"/>
          </a:xfrm>
          <a:prstGeom prst="rect">
            <a:avLst/>
          </a:prstGeom>
          <a:noFill/>
        </p:spPr>
        <p:txBody>
          <a:bodyPr wrap="none" rtlCol="0">
            <a:spAutoFit/>
          </a:bodyPr>
          <a:lstStyle/>
          <a:p>
            <a:r>
              <a:rPr lang="en-US" dirty="0" smtClean="0"/>
              <a:t>.</a:t>
            </a:r>
            <a:endParaRPr lang="en-US" dirty="0"/>
          </a:p>
        </p:txBody>
      </p:sp>
      <p:sp>
        <p:nvSpPr>
          <p:cNvPr id="57" name="TextBox 56"/>
          <p:cNvSpPr txBox="1"/>
          <p:nvPr/>
        </p:nvSpPr>
        <p:spPr>
          <a:xfrm>
            <a:off x="6234626" y="6183868"/>
            <a:ext cx="242374" cy="369332"/>
          </a:xfrm>
          <a:prstGeom prst="rect">
            <a:avLst/>
          </a:prstGeom>
          <a:noFill/>
        </p:spPr>
        <p:txBody>
          <a:bodyPr wrap="none" rtlCol="0">
            <a:spAutoFit/>
          </a:bodyPr>
          <a:lstStyle/>
          <a:p>
            <a:r>
              <a:rPr lang="en-US" dirty="0" smtClean="0"/>
              <a:t>.</a:t>
            </a:r>
            <a:endParaRPr lang="en-US" dirty="0"/>
          </a:p>
        </p:txBody>
      </p:sp>
      <p:cxnSp>
        <p:nvCxnSpPr>
          <p:cNvPr id="58" name="Straight Connector 57"/>
          <p:cNvCxnSpPr/>
          <p:nvPr/>
        </p:nvCxnSpPr>
        <p:spPr>
          <a:xfrm>
            <a:off x="5257800" y="5334000"/>
            <a:ext cx="3276600" cy="1588"/>
          </a:xfrm>
          <a:prstGeom prst="line">
            <a:avLst/>
          </a:prstGeom>
        </p:spPr>
        <p:style>
          <a:lnRef idx="1">
            <a:schemeClr val="dk1"/>
          </a:lnRef>
          <a:fillRef idx="0">
            <a:schemeClr val="dk1"/>
          </a:fillRef>
          <a:effectRef idx="0">
            <a:schemeClr val="dk1"/>
          </a:effectRef>
          <a:fontRef idx="minor">
            <a:schemeClr val="tx1"/>
          </a:fontRef>
        </p:style>
      </p:cxnSp>
      <p:sp>
        <p:nvSpPr>
          <p:cNvPr id="59" name="Rectangle 58"/>
          <p:cNvSpPr/>
          <p:nvPr/>
        </p:nvSpPr>
        <p:spPr>
          <a:xfrm>
            <a:off x="1295400" y="3048000"/>
            <a:ext cx="3276600" cy="830997"/>
          </a:xfrm>
          <a:prstGeom prst="rect">
            <a:avLst/>
          </a:prstGeom>
        </p:spPr>
        <p:txBody>
          <a:bodyPr wrap="square">
            <a:spAutoFit/>
          </a:bodyPr>
          <a:lstStyle/>
          <a:p>
            <a:r>
              <a:rPr lang="en-US" sz="1600" dirty="0" smtClean="0"/>
              <a:t>Selecting the first k of these pairs corresponds to solutions of a = k and b = 3k.</a:t>
            </a:r>
            <a:endParaRPr lang="en-US" sz="1600" dirty="0"/>
          </a:p>
        </p:txBody>
      </p:sp>
      <p:sp>
        <p:nvSpPr>
          <p:cNvPr id="60" name="TextBox 59"/>
          <p:cNvSpPr txBox="1"/>
          <p:nvPr/>
        </p:nvSpPr>
        <p:spPr>
          <a:xfrm>
            <a:off x="1295400" y="3962400"/>
            <a:ext cx="2819400" cy="584775"/>
          </a:xfrm>
          <a:prstGeom prst="rect">
            <a:avLst/>
          </a:prstGeom>
          <a:noFill/>
        </p:spPr>
        <p:txBody>
          <a:bodyPr wrap="square" rtlCol="0">
            <a:spAutoFit/>
          </a:bodyPr>
          <a:lstStyle/>
          <a:p>
            <a:r>
              <a:rPr lang="en-US" sz="1600" dirty="0" smtClean="0"/>
              <a:t>Checking these solutions in our equation we see:</a:t>
            </a:r>
            <a:endParaRPr lang="en-US" sz="1600" dirty="0"/>
          </a:p>
        </p:txBody>
      </p:sp>
      <p:graphicFrame>
        <p:nvGraphicFramePr>
          <p:cNvPr id="61" name="Object 60"/>
          <p:cNvGraphicFramePr>
            <a:graphicFrameLocks noChangeAspect="1"/>
          </p:cNvGraphicFramePr>
          <p:nvPr/>
        </p:nvGraphicFramePr>
        <p:xfrm>
          <a:off x="1315545" y="4533900"/>
          <a:ext cx="3713655" cy="2019300"/>
        </p:xfrm>
        <a:graphic>
          <a:graphicData uri="http://schemas.openxmlformats.org/presentationml/2006/ole">
            <p:oleObj spid="_x0000_s4098" name="Equation" r:id="rId3" imgW="2031840" imgH="110484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257800" y="457200"/>
            <a:ext cx="3276600" cy="3033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470714" y="762000"/>
            <a:ext cx="301686" cy="369332"/>
          </a:xfrm>
          <a:prstGeom prst="rect">
            <a:avLst/>
          </a:prstGeom>
          <a:noFill/>
        </p:spPr>
        <p:txBody>
          <a:bodyPr wrap="none" rtlCol="0">
            <a:spAutoFit/>
          </a:bodyPr>
          <a:lstStyle/>
          <a:p>
            <a:r>
              <a:rPr lang="en-US" dirty="0" smtClean="0"/>
              <a:t>1</a:t>
            </a:r>
            <a:endParaRPr lang="en-US" dirty="0"/>
          </a:p>
        </p:txBody>
      </p:sp>
      <p:sp>
        <p:nvSpPr>
          <p:cNvPr id="6" name="TextBox 5"/>
          <p:cNvSpPr txBox="1"/>
          <p:nvPr/>
        </p:nvSpPr>
        <p:spPr>
          <a:xfrm>
            <a:off x="6705600" y="533400"/>
            <a:ext cx="638316" cy="369332"/>
          </a:xfrm>
          <a:prstGeom prst="rect">
            <a:avLst/>
          </a:prstGeom>
          <a:noFill/>
        </p:spPr>
        <p:txBody>
          <a:bodyPr wrap="none" rtlCol="0">
            <a:spAutoFit/>
          </a:bodyPr>
          <a:lstStyle/>
          <a:p>
            <a:r>
              <a:rPr lang="en-US" dirty="0" smtClean="0"/>
              <a:t>4k+3</a:t>
            </a:r>
            <a:endParaRPr lang="en-US" dirty="0"/>
          </a:p>
        </p:txBody>
      </p:sp>
      <p:sp>
        <p:nvSpPr>
          <p:cNvPr id="7" name="TextBox 6"/>
          <p:cNvSpPr txBox="1"/>
          <p:nvPr/>
        </p:nvSpPr>
        <p:spPr>
          <a:xfrm>
            <a:off x="5930170" y="838200"/>
            <a:ext cx="638316" cy="369332"/>
          </a:xfrm>
          <a:prstGeom prst="rect">
            <a:avLst/>
          </a:prstGeom>
          <a:noFill/>
        </p:spPr>
        <p:txBody>
          <a:bodyPr wrap="none" rtlCol="0">
            <a:spAutoFit/>
          </a:bodyPr>
          <a:lstStyle/>
          <a:p>
            <a:r>
              <a:rPr lang="en-US" dirty="0" smtClean="0"/>
              <a:t>4k+2</a:t>
            </a:r>
            <a:endParaRPr lang="en-US" dirty="0"/>
          </a:p>
        </p:txBody>
      </p:sp>
      <p:sp>
        <p:nvSpPr>
          <p:cNvPr id="25" name="TextBox 24"/>
          <p:cNvSpPr txBox="1"/>
          <p:nvPr/>
        </p:nvSpPr>
        <p:spPr>
          <a:xfrm>
            <a:off x="1295400" y="304800"/>
            <a:ext cx="3505200" cy="369332"/>
          </a:xfrm>
          <a:prstGeom prst="rect">
            <a:avLst/>
          </a:prstGeom>
          <a:noFill/>
        </p:spPr>
        <p:txBody>
          <a:bodyPr wrap="square" rtlCol="0">
            <a:spAutoFit/>
          </a:bodyPr>
          <a:lstStyle/>
          <a:p>
            <a:r>
              <a:rPr lang="en-US" dirty="0" smtClean="0"/>
              <a:t>n = 4k+3 Case</a:t>
            </a:r>
            <a:endParaRPr lang="en-US" dirty="0"/>
          </a:p>
        </p:txBody>
      </p:sp>
      <p:sp>
        <p:nvSpPr>
          <p:cNvPr id="26" name="TextBox 25"/>
          <p:cNvSpPr txBox="1"/>
          <p:nvPr/>
        </p:nvSpPr>
        <p:spPr>
          <a:xfrm>
            <a:off x="5410200" y="1230868"/>
            <a:ext cx="691215" cy="369332"/>
          </a:xfrm>
          <a:prstGeom prst="rect">
            <a:avLst/>
          </a:prstGeom>
          <a:noFill/>
        </p:spPr>
        <p:txBody>
          <a:bodyPr wrap="none" rtlCol="0">
            <a:spAutoFit/>
          </a:bodyPr>
          <a:lstStyle/>
          <a:p>
            <a:r>
              <a:rPr lang="en-US" dirty="0" smtClean="0"/>
              <a:t>4k +1</a:t>
            </a:r>
            <a:endParaRPr lang="en-US" dirty="0"/>
          </a:p>
        </p:txBody>
      </p:sp>
      <p:sp>
        <p:nvSpPr>
          <p:cNvPr id="27" name="TextBox 26"/>
          <p:cNvSpPr txBox="1"/>
          <p:nvPr/>
        </p:nvSpPr>
        <p:spPr>
          <a:xfrm>
            <a:off x="7848600" y="1154668"/>
            <a:ext cx="301686" cy="369332"/>
          </a:xfrm>
          <a:prstGeom prst="rect">
            <a:avLst/>
          </a:prstGeom>
          <a:noFill/>
        </p:spPr>
        <p:txBody>
          <a:bodyPr wrap="none" rtlCol="0">
            <a:spAutoFit/>
          </a:bodyPr>
          <a:lstStyle/>
          <a:p>
            <a:r>
              <a:rPr lang="en-US" dirty="0" smtClean="0"/>
              <a:t>2</a:t>
            </a:r>
            <a:endParaRPr lang="en-US" dirty="0"/>
          </a:p>
        </p:txBody>
      </p:sp>
      <p:sp>
        <p:nvSpPr>
          <p:cNvPr id="28" name="TextBox 27"/>
          <p:cNvSpPr txBox="1"/>
          <p:nvPr/>
        </p:nvSpPr>
        <p:spPr>
          <a:xfrm rot="5400000">
            <a:off x="5117812" y="2146012"/>
            <a:ext cx="1066800" cy="584775"/>
          </a:xfrm>
          <a:prstGeom prst="rect">
            <a:avLst/>
          </a:prstGeom>
          <a:noFill/>
        </p:spPr>
        <p:txBody>
          <a:bodyPr wrap="square" rtlCol="0">
            <a:spAutoFit/>
          </a:bodyPr>
          <a:lstStyle/>
          <a:p>
            <a:r>
              <a:rPr lang="en-US" sz="3200" dirty="0" smtClean="0"/>
              <a:t>. . .</a:t>
            </a:r>
            <a:endParaRPr lang="en-US" sz="3200" dirty="0"/>
          </a:p>
        </p:txBody>
      </p:sp>
      <p:sp>
        <p:nvSpPr>
          <p:cNvPr id="31" name="Arc 30"/>
          <p:cNvSpPr/>
          <p:nvPr/>
        </p:nvSpPr>
        <p:spPr>
          <a:xfrm rot="1210463" flipV="1">
            <a:off x="6561517" y="-170380"/>
            <a:ext cx="976213" cy="1105682"/>
          </a:xfrm>
          <a:prstGeom prst="arc">
            <a:avLst>
              <a:gd name="adj1" fmla="val 12813298"/>
              <a:gd name="adj2" fmla="val 2116400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Arc 32"/>
          <p:cNvSpPr/>
          <p:nvPr/>
        </p:nvSpPr>
        <p:spPr>
          <a:xfrm rot="9985043">
            <a:off x="5762489" y="-437769"/>
            <a:ext cx="2179563" cy="1961871"/>
          </a:xfrm>
          <a:prstGeom prst="arc">
            <a:avLst>
              <a:gd name="adj1" fmla="val 12344368"/>
              <a:gd name="adj2" fmla="val 2132807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p:cNvSpPr/>
          <p:nvPr/>
        </p:nvSpPr>
        <p:spPr>
          <a:xfrm rot="10002966">
            <a:off x="5303260" y="117881"/>
            <a:ext cx="3035777" cy="2075714"/>
          </a:xfrm>
          <a:prstGeom prst="arc">
            <a:avLst>
              <a:gd name="adj1" fmla="val 11661100"/>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a:off x="6019800" y="2819400"/>
            <a:ext cx="1676400" cy="1219200"/>
          </a:xfrm>
          <a:prstGeom prst="arc">
            <a:avLst>
              <a:gd name="adj1" fmla="val 11570744"/>
              <a:gd name="adj2" fmla="val 2101234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1295400" y="838200"/>
            <a:ext cx="3581400" cy="584775"/>
          </a:xfrm>
          <a:prstGeom prst="rect">
            <a:avLst/>
          </a:prstGeom>
          <a:noFill/>
        </p:spPr>
        <p:txBody>
          <a:bodyPr wrap="square" rtlCol="0">
            <a:spAutoFit/>
          </a:bodyPr>
          <a:lstStyle/>
          <a:p>
            <a:r>
              <a:rPr lang="en-US" sz="1600" dirty="0" smtClean="0"/>
              <a:t>This case is similar to the previous case in that it also may be solved by pairing.</a:t>
            </a:r>
            <a:endParaRPr lang="en-US" sz="1600" dirty="0"/>
          </a:p>
        </p:txBody>
      </p:sp>
      <p:sp>
        <p:nvSpPr>
          <p:cNvPr id="38" name="Oval 37"/>
          <p:cNvSpPr/>
          <p:nvPr/>
        </p:nvSpPr>
        <p:spPr>
          <a:xfrm>
            <a:off x="6096000" y="3657600"/>
            <a:ext cx="2551176" cy="2362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7638572" y="3835589"/>
            <a:ext cx="234894" cy="287564"/>
          </a:xfrm>
          <a:prstGeom prst="rect">
            <a:avLst/>
          </a:prstGeom>
          <a:noFill/>
        </p:spPr>
        <p:txBody>
          <a:bodyPr wrap="none" rtlCol="0">
            <a:spAutoFit/>
          </a:bodyPr>
          <a:lstStyle/>
          <a:p>
            <a:r>
              <a:rPr lang="en-US" dirty="0" smtClean="0"/>
              <a:t>1</a:t>
            </a:r>
            <a:endParaRPr lang="en-US" dirty="0"/>
          </a:p>
        </p:txBody>
      </p:sp>
      <p:sp>
        <p:nvSpPr>
          <p:cNvPr id="40" name="TextBox 39"/>
          <p:cNvSpPr txBox="1"/>
          <p:nvPr/>
        </p:nvSpPr>
        <p:spPr>
          <a:xfrm>
            <a:off x="7223264" y="3716930"/>
            <a:ext cx="238638" cy="287564"/>
          </a:xfrm>
          <a:prstGeom prst="rect">
            <a:avLst/>
          </a:prstGeom>
          <a:noFill/>
        </p:spPr>
        <p:txBody>
          <a:bodyPr wrap="none" rtlCol="0">
            <a:spAutoFit/>
          </a:bodyPr>
          <a:lstStyle/>
          <a:p>
            <a:r>
              <a:rPr lang="en-US" dirty="0" smtClean="0"/>
              <a:t>n</a:t>
            </a:r>
            <a:endParaRPr lang="en-US" dirty="0"/>
          </a:p>
        </p:txBody>
      </p:sp>
      <p:sp>
        <p:nvSpPr>
          <p:cNvPr id="41" name="TextBox 40"/>
          <p:cNvSpPr txBox="1"/>
          <p:nvPr/>
        </p:nvSpPr>
        <p:spPr>
          <a:xfrm>
            <a:off x="6629967" y="3835589"/>
            <a:ext cx="467041" cy="287564"/>
          </a:xfrm>
          <a:prstGeom prst="rect">
            <a:avLst/>
          </a:prstGeom>
          <a:noFill/>
        </p:spPr>
        <p:txBody>
          <a:bodyPr wrap="none" rtlCol="0">
            <a:spAutoFit/>
          </a:bodyPr>
          <a:lstStyle/>
          <a:p>
            <a:r>
              <a:rPr lang="en-US" dirty="0" smtClean="0"/>
              <a:t>n - 1</a:t>
            </a:r>
            <a:endParaRPr lang="en-US" dirty="0"/>
          </a:p>
        </p:txBody>
      </p:sp>
      <p:sp>
        <p:nvSpPr>
          <p:cNvPr id="42" name="TextBox 41"/>
          <p:cNvSpPr txBox="1"/>
          <p:nvPr/>
        </p:nvSpPr>
        <p:spPr>
          <a:xfrm>
            <a:off x="7994550" y="4022663"/>
            <a:ext cx="188714" cy="287564"/>
          </a:xfrm>
          <a:prstGeom prst="rect">
            <a:avLst/>
          </a:prstGeom>
          <a:noFill/>
        </p:spPr>
        <p:txBody>
          <a:bodyPr wrap="none" rtlCol="0">
            <a:spAutoFit/>
          </a:bodyPr>
          <a:lstStyle/>
          <a:p>
            <a:r>
              <a:rPr lang="en-US" dirty="0" smtClean="0"/>
              <a:t>.</a:t>
            </a:r>
            <a:endParaRPr lang="en-US" dirty="0"/>
          </a:p>
        </p:txBody>
      </p:sp>
      <p:sp>
        <p:nvSpPr>
          <p:cNvPr id="43" name="TextBox 42"/>
          <p:cNvSpPr txBox="1"/>
          <p:nvPr/>
        </p:nvSpPr>
        <p:spPr>
          <a:xfrm>
            <a:off x="8172539" y="4200652"/>
            <a:ext cx="188714" cy="287564"/>
          </a:xfrm>
          <a:prstGeom prst="rect">
            <a:avLst/>
          </a:prstGeom>
          <a:noFill/>
        </p:spPr>
        <p:txBody>
          <a:bodyPr wrap="none" rtlCol="0">
            <a:spAutoFit/>
          </a:bodyPr>
          <a:lstStyle/>
          <a:p>
            <a:r>
              <a:rPr lang="en-US" dirty="0" smtClean="0"/>
              <a:t>.</a:t>
            </a:r>
            <a:endParaRPr lang="en-US" dirty="0"/>
          </a:p>
        </p:txBody>
      </p:sp>
      <p:sp>
        <p:nvSpPr>
          <p:cNvPr id="44" name="TextBox 43"/>
          <p:cNvSpPr txBox="1"/>
          <p:nvPr/>
        </p:nvSpPr>
        <p:spPr>
          <a:xfrm>
            <a:off x="8280473" y="4378641"/>
            <a:ext cx="188714" cy="287564"/>
          </a:xfrm>
          <a:prstGeom prst="rect">
            <a:avLst/>
          </a:prstGeom>
          <a:noFill/>
        </p:spPr>
        <p:txBody>
          <a:bodyPr wrap="none" rtlCol="0">
            <a:spAutoFit/>
          </a:bodyPr>
          <a:lstStyle/>
          <a:p>
            <a:r>
              <a:rPr lang="en-US" dirty="0" smtClean="0"/>
              <a:t>.</a:t>
            </a:r>
            <a:endParaRPr lang="en-US" dirty="0"/>
          </a:p>
        </p:txBody>
      </p:sp>
      <p:sp>
        <p:nvSpPr>
          <p:cNvPr id="45" name="TextBox 44"/>
          <p:cNvSpPr txBox="1"/>
          <p:nvPr/>
        </p:nvSpPr>
        <p:spPr>
          <a:xfrm>
            <a:off x="6451978" y="4013578"/>
            <a:ext cx="188714" cy="287564"/>
          </a:xfrm>
          <a:prstGeom prst="rect">
            <a:avLst/>
          </a:prstGeom>
          <a:noFill/>
        </p:spPr>
        <p:txBody>
          <a:bodyPr wrap="none" rtlCol="0">
            <a:spAutoFit/>
          </a:bodyPr>
          <a:lstStyle/>
          <a:p>
            <a:r>
              <a:rPr lang="en-US" dirty="0" smtClean="0"/>
              <a:t>.</a:t>
            </a:r>
            <a:endParaRPr lang="en-US" dirty="0"/>
          </a:p>
        </p:txBody>
      </p:sp>
      <p:sp>
        <p:nvSpPr>
          <p:cNvPr id="46" name="TextBox 45"/>
          <p:cNvSpPr txBox="1"/>
          <p:nvPr/>
        </p:nvSpPr>
        <p:spPr>
          <a:xfrm>
            <a:off x="6273989" y="4191567"/>
            <a:ext cx="188714" cy="287564"/>
          </a:xfrm>
          <a:prstGeom prst="rect">
            <a:avLst/>
          </a:prstGeom>
          <a:noFill/>
        </p:spPr>
        <p:txBody>
          <a:bodyPr wrap="none" rtlCol="0">
            <a:spAutoFit/>
          </a:bodyPr>
          <a:lstStyle/>
          <a:p>
            <a:r>
              <a:rPr lang="en-US" dirty="0" smtClean="0"/>
              <a:t>.</a:t>
            </a:r>
            <a:endParaRPr lang="en-US" dirty="0"/>
          </a:p>
        </p:txBody>
      </p:sp>
      <p:sp>
        <p:nvSpPr>
          <p:cNvPr id="47" name="TextBox 46"/>
          <p:cNvSpPr txBox="1"/>
          <p:nvPr/>
        </p:nvSpPr>
        <p:spPr>
          <a:xfrm>
            <a:off x="6214659" y="4369556"/>
            <a:ext cx="188714" cy="287564"/>
          </a:xfrm>
          <a:prstGeom prst="rect">
            <a:avLst/>
          </a:prstGeom>
          <a:noFill/>
        </p:spPr>
        <p:txBody>
          <a:bodyPr wrap="none" rtlCol="0">
            <a:spAutoFit/>
          </a:bodyPr>
          <a:lstStyle/>
          <a:p>
            <a:r>
              <a:rPr lang="en-US" dirty="0" smtClean="0"/>
              <a:t>.</a:t>
            </a:r>
            <a:endParaRPr lang="en-US" dirty="0"/>
          </a:p>
        </p:txBody>
      </p:sp>
      <p:sp>
        <p:nvSpPr>
          <p:cNvPr id="48" name="TextBox 47"/>
          <p:cNvSpPr txBox="1"/>
          <p:nvPr/>
        </p:nvSpPr>
        <p:spPr>
          <a:xfrm>
            <a:off x="8350528" y="4666204"/>
            <a:ext cx="229902" cy="287564"/>
          </a:xfrm>
          <a:prstGeom prst="rect">
            <a:avLst/>
          </a:prstGeom>
          <a:noFill/>
        </p:spPr>
        <p:txBody>
          <a:bodyPr wrap="none" rtlCol="0">
            <a:spAutoFit/>
          </a:bodyPr>
          <a:lstStyle/>
          <a:p>
            <a:r>
              <a:rPr lang="en-US" dirty="0" smtClean="0"/>
              <a:t>a</a:t>
            </a:r>
            <a:endParaRPr lang="en-US" dirty="0"/>
          </a:p>
        </p:txBody>
      </p:sp>
      <p:sp>
        <p:nvSpPr>
          <p:cNvPr id="49" name="TextBox 48"/>
          <p:cNvSpPr txBox="1"/>
          <p:nvPr/>
        </p:nvSpPr>
        <p:spPr>
          <a:xfrm>
            <a:off x="8001000" y="4953000"/>
            <a:ext cx="493251" cy="287564"/>
          </a:xfrm>
          <a:prstGeom prst="rect">
            <a:avLst/>
          </a:prstGeom>
          <a:noFill/>
        </p:spPr>
        <p:txBody>
          <a:bodyPr wrap="none" rtlCol="0">
            <a:spAutoFit/>
          </a:bodyPr>
          <a:lstStyle/>
          <a:p>
            <a:r>
              <a:rPr lang="en-US" dirty="0" smtClean="0"/>
              <a:t>a + 1</a:t>
            </a:r>
            <a:endParaRPr lang="en-US" dirty="0"/>
          </a:p>
        </p:txBody>
      </p:sp>
      <p:sp>
        <p:nvSpPr>
          <p:cNvPr id="50" name="TextBox 49"/>
          <p:cNvSpPr txBox="1"/>
          <p:nvPr/>
        </p:nvSpPr>
        <p:spPr>
          <a:xfrm>
            <a:off x="6213340" y="5031267"/>
            <a:ext cx="238638" cy="287564"/>
          </a:xfrm>
          <a:prstGeom prst="rect">
            <a:avLst/>
          </a:prstGeom>
          <a:noFill/>
        </p:spPr>
        <p:txBody>
          <a:bodyPr wrap="none" rtlCol="0">
            <a:spAutoFit/>
          </a:bodyPr>
          <a:lstStyle/>
          <a:p>
            <a:r>
              <a:rPr lang="en-US" dirty="0" smtClean="0"/>
              <a:t>b</a:t>
            </a:r>
            <a:endParaRPr lang="en-US" dirty="0"/>
          </a:p>
        </p:txBody>
      </p:sp>
      <p:sp>
        <p:nvSpPr>
          <p:cNvPr id="51" name="TextBox 50"/>
          <p:cNvSpPr txBox="1"/>
          <p:nvPr/>
        </p:nvSpPr>
        <p:spPr>
          <a:xfrm>
            <a:off x="6127979" y="4675289"/>
            <a:ext cx="501988" cy="287564"/>
          </a:xfrm>
          <a:prstGeom prst="rect">
            <a:avLst/>
          </a:prstGeom>
          <a:noFill/>
        </p:spPr>
        <p:txBody>
          <a:bodyPr wrap="none" rtlCol="0">
            <a:spAutoFit/>
          </a:bodyPr>
          <a:lstStyle/>
          <a:p>
            <a:r>
              <a:rPr lang="en-US" dirty="0" smtClean="0"/>
              <a:t>b + 1</a:t>
            </a:r>
            <a:endParaRPr lang="en-US" dirty="0"/>
          </a:p>
        </p:txBody>
      </p:sp>
      <p:sp>
        <p:nvSpPr>
          <p:cNvPr id="52" name="TextBox 51"/>
          <p:cNvSpPr txBox="1"/>
          <p:nvPr/>
        </p:nvSpPr>
        <p:spPr>
          <a:xfrm>
            <a:off x="8113209" y="5259501"/>
            <a:ext cx="188714" cy="287564"/>
          </a:xfrm>
          <a:prstGeom prst="rect">
            <a:avLst/>
          </a:prstGeom>
          <a:noFill/>
        </p:spPr>
        <p:txBody>
          <a:bodyPr wrap="none" rtlCol="0">
            <a:spAutoFit/>
          </a:bodyPr>
          <a:lstStyle/>
          <a:p>
            <a:r>
              <a:rPr lang="en-US" dirty="0" smtClean="0"/>
              <a:t>.</a:t>
            </a:r>
            <a:endParaRPr lang="en-US" dirty="0"/>
          </a:p>
        </p:txBody>
      </p:sp>
      <p:sp>
        <p:nvSpPr>
          <p:cNvPr id="53" name="TextBox 52"/>
          <p:cNvSpPr txBox="1"/>
          <p:nvPr/>
        </p:nvSpPr>
        <p:spPr>
          <a:xfrm>
            <a:off x="7875890" y="5496820"/>
            <a:ext cx="188714" cy="287564"/>
          </a:xfrm>
          <a:prstGeom prst="rect">
            <a:avLst/>
          </a:prstGeom>
          <a:noFill/>
        </p:spPr>
        <p:txBody>
          <a:bodyPr wrap="none" rtlCol="0">
            <a:spAutoFit/>
          </a:bodyPr>
          <a:lstStyle/>
          <a:p>
            <a:r>
              <a:rPr lang="en-US" dirty="0" smtClean="0"/>
              <a:t>.</a:t>
            </a:r>
            <a:endParaRPr lang="en-US" dirty="0"/>
          </a:p>
        </p:txBody>
      </p:sp>
      <p:sp>
        <p:nvSpPr>
          <p:cNvPr id="54" name="TextBox 53"/>
          <p:cNvSpPr txBox="1"/>
          <p:nvPr/>
        </p:nvSpPr>
        <p:spPr>
          <a:xfrm>
            <a:off x="7638572" y="5624564"/>
            <a:ext cx="188714" cy="287564"/>
          </a:xfrm>
          <a:prstGeom prst="rect">
            <a:avLst/>
          </a:prstGeom>
          <a:noFill/>
        </p:spPr>
        <p:txBody>
          <a:bodyPr wrap="none" rtlCol="0">
            <a:spAutoFit/>
          </a:bodyPr>
          <a:lstStyle/>
          <a:p>
            <a:r>
              <a:rPr lang="en-US" dirty="0" smtClean="0"/>
              <a:t>.</a:t>
            </a:r>
            <a:endParaRPr lang="en-US" dirty="0"/>
          </a:p>
        </p:txBody>
      </p:sp>
      <p:sp>
        <p:nvSpPr>
          <p:cNvPr id="55" name="TextBox 54"/>
          <p:cNvSpPr txBox="1"/>
          <p:nvPr/>
        </p:nvSpPr>
        <p:spPr>
          <a:xfrm>
            <a:off x="6392648" y="5268586"/>
            <a:ext cx="188714" cy="287564"/>
          </a:xfrm>
          <a:prstGeom prst="rect">
            <a:avLst/>
          </a:prstGeom>
          <a:noFill/>
        </p:spPr>
        <p:txBody>
          <a:bodyPr wrap="none" rtlCol="0">
            <a:spAutoFit/>
          </a:bodyPr>
          <a:lstStyle/>
          <a:p>
            <a:r>
              <a:rPr lang="en-US" dirty="0" smtClean="0"/>
              <a:t>.</a:t>
            </a:r>
            <a:endParaRPr lang="en-US" dirty="0"/>
          </a:p>
        </p:txBody>
      </p:sp>
      <p:sp>
        <p:nvSpPr>
          <p:cNvPr id="56" name="TextBox 55"/>
          <p:cNvSpPr txBox="1"/>
          <p:nvPr/>
        </p:nvSpPr>
        <p:spPr>
          <a:xfrm>
            <a:off x="6570637" y="5496820"/>
            <a:ext cx="188714" cy="287564"/>
          </a:xfrm>
          <a:prstGeom prst="rect">
            <a:avLst/>
          </a:prstGeom>
          <a:noFill/>
        </p:spPr>
        <p:txBody>
          <a:bodyPr wrap="none" rtlCol="0">
            <a:spAutoFit/>
          </a:bodyPr>
          <a:lstStyle/>
          <a:p>
            <a:r>
              <a:rPr lang="en-US" dirty="0" smtClean="0"/>
              <a:t>.</a:t>
            </a:r>
            <a:endParaRPr lang="en-US" dirty="0"/>
          </a:p>
        </p:txBody>
      </p:sp>
      <p:sp>
        <p:nvSpPr>
          <p:cNvPr id="57" name="TextBox 56"/>
          <p:cNvSpPr txBox="1"/>
          <p:nvPr/>
        </p:nvSpPr>
        <p:spPr>
          <a:xfrm>
            <a:off x="6856561" y="5624564"/>
            <a:ext cx="188714" cy="287564"/>
          </a:xfrm>
          <a:prstGeom prst="rect">
            <a:avLst/>
          </a:prstGeom>
          <a:noFill/>
        </p:spPr>
        <p:txBody>
          <a:bodyPr wrap="none" rtlCol="0">
            <a:spAutoFit/>
          </a:bodyPr>
          <a:lstStyle/>
          <a:p>
            <a:r>
              <a:rPr lang="en-US" dirty="0" smtClean="0"/>
              <a:t>.</a:t>
            </a:r>
            <a:endParaRPr lang="en-US" dirty="0"/>
          </a:p>
        </p:txBody>
      </p:sp>
      <p:cxnSp>
        <p:nvCxnSpPr>
          <p:cNvPr id="58" name="Straight Connector 57"/>
          <p:cNvCxnSpPr/>
          <p:nvPr/>
        </p:nvCxnSpPr>
        <p:spPr>
          <a:xfrm>
            <a:off x="6096000" y="4962853"/>
            <a:ext cx="2551176" cy="1236"/>
          </a:xfrm>
          <a:prstGeom prst="line">
            <a:avLst/>
          </a:prstGeom>
        </p:spPr>
        <p:style>
          <a:lnRef idx="1">
            <a:schemeClr val="dk1"/>
          </a:lnRef>
          <a:fillRef idx="0">
            <a:schemeClr val="dk1"/>
          </a:fillRef>
          <a:effectRef idx="0">
            <a:schemeClr val="dk1"/>
          </a:effectRef>
          <a:fontRef idx="minor">
            <a:schemeClr val="tx1"/>
          </a:fontRef>
        </p:style>
      </p:cxnSp>
      <p:sp>
        <p:nvSpPr>
          <p:cNvPr id="63" name="TextBox 62"/>
          <p:cNvSpPr txBox="1"/>
          <p:nvPr/>
        </p:nvSpPr>
        <p:spPr>
          <a:xfrm>
            <a:off x="6934200" y="3048000"/>
            <a:ext cx="638316" cy="369332"/>
          </a:xfrm>
          <a:prstGeom prst="rect">
            <a:avLst/>
          </a:prstGeom>
          <a:noFill/>
        </p:spPr>
        <p:txBody>
          <a:bodyPr wrap="none" rtlCol="0">
            <a:spAutoFit/>
          </a:bodyPr>
          <a:lstStyle/>
          <a:p>
            <a:r>
              <a:rPr lang="en-US" dirty="0" smtClean="0"/>
              <a:t>2k+1</a:t>
            </a:r>
            <a:endParaRPr lang="en-US" dirty="0"/>
          </a:p>
        </p:txBody>
      </p:sp>
      <p:sp>
        <p:nvSpPr>
          <p:cNvPr id="64" name="TextBox 63"/>
          <p:cNvSpPr txBox="1"/>
          <p:nvPr/>
        </p:nvSpPr>
        <p:spPr>
          <a:xfrm>
            <a:off x="6248400" y="3048000"/>
            <a:ext cx="638316" cy="369332"/>
          </a:xfrm>
          <a:prstGeom prst="rect">
            <a:avLst/>
          </a:prstGeom>
          <a:noFill/>
        </p:spPr>
        <p:txBody>
          <a:bodyPr wrap="none" rtlCol="0">
            <a:spAutoFit/>
          </a:bodyPr>
          <a:lstStyle/>
          <a:p>
            <a:r>
              <a:rPr lang="en-US" dirty="0" smtClean="0"/>
              <a:t>2k+2</a:t>
            </a:r>
            <a:endParaRPr lang="en-US" dirty="0"/>
          </a:p>
        </p:txBody>
      </p:sp>
      <p:sp>
        <p:nvSpPr>
          <p:cNvPr id="65" name="TextBox 64"/>
          <p:cNvSpPr txBox="1"/>
          <p:nvPr/>
        </p:nvSpPr>
        <p:spPr>
          <a:xfrm rot="5400000">
            <a:off x="7861012" y="1917412"/>
            <a:ext cx="1066800" cy="584775"/>
          </a:xfrm>
          <a:prstGeom prst="rect">
            <a:avLst/>
          </a:prstGeom>
          <a:noFill/>
        </p:spPr>
        <p:txBody>
          <a:bodyPr wrap="square" rtlCol="0">
            <a:spAutoFit/>
          </a:bodyPr>
          <a:lstStyle/>
          <a:p>
            <a:r>
              <a:rPr lang="en-US" sz="3200" dirty="0" smtClean="0"/>
              <a:t>. . .</a:t>
            </a:r>
            <a:endParaRPr lang="en-US" sz="3200" dirty="0"/>
          </a:p>
        </p:txBody>
      </p:sp>
      <p:sp>
        <p:nvSpPr>
          <p:cNvPr id="66" name="TextBox 65"/>
          <p:cNvSpPr txBox="1"/>
          <p:nvPr/>
        </p:nvSpPr>
        <p:spPr>
          <a:xfrm>
            <a:off x="5638800" y="2667000"/>
            <a:ext cx="638316" cy="369332"/>
          </a:xfrm>
          <a:prstGeom prst="rect">
            <a:avLst/>
          </a:prstGeom>
          <a:noFill/>
        </p:spPr>
        <p:txBody>
          <a:bodyPr wrap="none" rtlCol="0">
            <a:spAutoFit/>
          </a:bodyPr>
          <a:lstStyle/>
          <a:p>
            <a:r>
              <a:rPr lang="en-US" dirty="0" smtClean="0"/>
              <a:t>2k+3</a:t>
            </a:r>
            <a:endParaRPr lang="en-US" dirty="0"/>
          </a:p>
        </p:txBody>
      </p:sp>
      <p:sp>
        <p:nvSpPr>
          <p:cNvPr id="67" name="TextBox 66"/>
          <p:cNvSpPr txBox="1"/>
          <p:nvPr/>
        </p:nvSpPr>
        <p:spPr>
          <a:xfrm>
            <a:off x="7595120" y="2831068"/>
            <a:ext cx="405880" cy="369332"/>
          </a:xfrm>
          <a:prstGeom prst="rect">
            <a:avLst/>
          </a:prstGeom>
          <a:noFill/>
        </p:spPr>
        <p:txBody>
          <a:bodyPr wrap="none" rtlCol="0">
            <a:spAutoFit/>
          </a:bodyPr>
          <a:lstStyle/>
          <a:p>
            <a:r>
              <a:rPr lang="en-US" dirty="0" smtClean="0"/>
              <a:t>2k</a:t>
            </a:r>
            <a:endParaRPr lang="en-US" dirty="0"/>
          </a:p>
        </p:txBody>
      </p:sp>
      <p:sp>
        <p:nvSpPr>
          <p:cNvPr id="68" name="Arc 67"/>
          <p:cNvSpPr/>
          <p:nvPr/>
        </p:nvSpPr>
        <p:spPr>
          <a:xfrm rot="19566556">
            <a:off x="5179754" y="2303828"/>
            <a:ext cx="3356165" cy="3629118"/>
          </a:xfrm>
          <a:prstGeom prst="arc">
            <a:avLst>
              <a:gd name="adj1" fmla="val 15490768"/>
              <a:gd name="adj2" fmla="val 2115273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TextBox 68"/>
          <p:cNvSpPr txBox="1"/>
          <p:nvPr/>
        </p:nvSpPr>
        <p:spPr>
          <a:xfrm>
            <a:off x="1295400" y="1524000"/>
            <a:ext cx="3505200" cy="2554545"/>
          </a:xfrm>
          <a:prstGeom prst="rect">
            <a:avLst/>
          </a:prstGeom>
          <a:noFill/>
        </p:spPr>
        <p:txBody>
          <a:bodyPr wrap="square" rtlCol="0">
            <a:spAutoFit/>
          </a:bodyPr>
          <a:lstStyle/>
          <a:p>
            <a:r>
              <a:rPr lang="en-US" sz="1600" dirty="0" smtClean="0"/>
              <a:t>We end up with 2k+2 sets each containing a sum of 4k+3.  To find a sequence whose sum is one half of the total sum, we take the first half, or the first k+1, of these pairs.  The first k+1 sets consist of the integers from 1 to k with their respective pairs, and 4k+3 by itself, meaning a=k.  a=k corresponds to b=3k+2 since a and b+1 are a pair adding up to 4k+3.</a:t>
            </a:r>
            <a:endParaRPr lang="en-US" sz="1600" dirty="0"/>
          </a:p>
        </p:txBody>
      </p:sp>
      <p:sp>
        <p:nvSpPr>
          <p:cNvPr id="70" name="Rectangle 69"/>
          <p:cNvSpPr/>
          <p:nvPr/>
        </p:nvSpPr>
        <p:spPr>
          <a:xfrm>
            <a:off x="1295400" y="4114800"/>
            <a:ext cx="3810000" cy="584775"/>
          </a:xfrm>
          <a:prstGeom prst="rect">
            <a:avLst/>
          </a:prstGeom>
        </p:spPr>
        <p:txBody>
          <a:bodyPr wrap="square">
            <a:spAutoFit/>
          </a:bodyPr>
          <a:lstStyle/>
          <a:p>
            <a:r>
              <a:rPr lang="en-US" sz="1600" dirty="0" smtClean="0"/>
              <a:t>Checking these solutions in our equation we see:</a:t>
            </a:r>
            <a:endParaRPr lang="en-US" sz="1600" dirty="0"/>
          </a:p>
        </p:txBody>
      </p:sp>
      <p:graphicFrame>
        <p:nvGraphicFramePr>
          <p:cNvPr id="5123" name="Object 3"/>
          <p:cNvGraphicFramePr>
            <a:graphicFrameLocks noChangeAspect="1"/>
          </p:cNvGraphicFramePr>
          <p:nvPr/>
        </p:nvGraphicFramePr>
        <p:xfrm>
          <a:off x="1143000" y="4724400"/>
          <a:ext cx="5105400" cy="2019300"/>
        </p:xfrm>
        <a:graphic>
          <a:graphicData uri="http://schemas.openxmlformats.org/presentationml/2006/ole">
            <p:oleObj spid="_x0000_s5123" name="Equation" r:id="rId3" imgW="2793960" imgH="1104840" progId="Equation.DSMT4">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for the One Cut Case</a:t>
            </a:r>
            <a:endParaRPr lang="en-US" dirty="0"/>
          </a:p>
        </p:txBody>
      </p:sp>
      <p:sp>
        <p:nvSpPr>
          <p:cNvPr id="3" name="Content Placeholder 2"/>
          <p:cNvSpPr>
            <a:spLocks noGrp="1"/>
          </p:cNvSpPr>
          <p:nvPr>
            <p:ph idx="1"/>
          </p:nvPr>
        </p:nvSpPr>
        <p:spPr/>
        <p:txBody>
          <a:bodyPr>
            <a:normAutofit/>
          </a:bodyPr>
          <a:lstStyle/>
          <a:p>
            <a:r>
              <a:rPr lang="en-US" sz="2800" dirty="0" smtClean="0"/>
              <a:t>Natural numbers of the form 4k and 4k+3 will always have at least one solution and natural numbers of the form 4k+1 and 4k+2 will never have solutions (for nonnegative integers k).</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Two Cut Case</a:t>
            </a:r>
            <a:endParaRPr lang="en-US" dirty="0"/>
          </a:p>
        </p:txBody>
      </p:sp>
      <p:sp>
        <p:nvSpPr>
          <p:cNvPr id="3" name="Content Placeholder 2"/>
          <p:cNvSpPr>
            <a:spLocks noGrp="1"/>
          </p:cNvSpPr>
          <p:nvPr>
            <p:ph idx="1"/>
          </p:nvPr>
        </p:nvSpPr>
        <p:spPr/>
        <p:txBody>
          <a:bodyPr/>
          <a:lstStyle/>
          <a:p>
            <a:r>
              <a:rPr lang="en-US" dirty="0" smtClean="0"/>
              <a:t>For a case where our n-faced clock is divided with two cuts, we have three separate cases:</a:t>
            </a:r>
            <a:endParaRPr lang="en-US" dirty="0"/>
          </a:p>
        </p:txBody>
      </p:sp>
      <p:sp>
        <p:nvSpPr>
          <p:cNvPr id="4" name="TextBox 3"/>
          <p:cNvSpPr txBox="1"/>
          <p:nvPr/>
        </p:nvSpPr>
        <p:spPr>
          <a:xfrm>
            <a:off x="1780963" y="3364468"/>
            <a:ext cx="809837" cy="369332"/>
          </a:xfrm>
          <a:prstGeom prst="rect">
            <a:avLst/>
          </a:prstGeom>
          <a:noFill/>
        </p:spPr>
        <p:txBody>
          <a:bodyPr wrap="none" rtlCol="0">
            <a:spAutoFit/>
          </a:bodyPr>
          <a:lstStyle/>
          <a:p>
            <a:r>
              <a:rPr lang="en-US" dirty="0" smtClean="0"/>
              <a:t>Case A</a:t>
            </a:r>
            <a:endParaRPr lang="en-US" dirty="0"/>
          </a:p>
        </p:txBody>
      </p:sp>
      <p:sp>
        <p:nvSpPr>
          <p:cNvPr id="5" name="TextBox 4"/>
          <p:cNvSpPr txBox="1"/>
          <p:nvPr/>
        </p:nvSpPr>
        <p:spPr>
          <a:xfrm>
            <a:off x="4532177" y="3288268"/>
            <a:ext cx="801823" cy="369332"/>
          </a:xfrm>
          <a:prstGeom prst="rect">
            <a:avLst/>
          </a:prstGeom>
          <a:noFill/>
        </p:spPr>
        <p:txBody>
          <a:bodyPr wrap="none" rtlCol="0">
            <a:spAutoFit/>
          </a:bodyPr>
          <a:lstStyle/>
          <a:p>
            <a:r>
              <a:rPr lang="en-US" dirty="0" smtClean="0"/>
              <a:t>Case B</a:t>
            </a:r>
            <a:endParaRPr lang="en-US" dirty="0"/>
          </a:p>
        </p:txBody>
      </p:sp>
      <p:sp>
        <p:nvSpPr>
          <p:cNvPr id="6" name="TextBox 5"/>
          <p:cNvSpPr txBox="1"/>
          <p:nvPr/>
        </p:nvSpPr>
        <p:spPr>
          <a:xfrm>
            <a:off x="7122977" y="3288268"/>
            <a:ext cx="801823" cy="369332"/>
          </a:xfrm>
          <a:prstGeom prst="rect">
            <a:avLst/>
          </a:prstGeom>
          <a:noFill/>
        </p:spPr>
        <p:txBody>
          <a:bodyPr wrap="none" rtlCol="0">
            <a:spAutoFit/>
          </a:bodyPr>
          <a:lstStyle/>
          <a:p>
            <a:r>
              <a:rPr lang="en-US" dirty="0" smtClean="0"/>
              <a:t>Case C</a:t>
            </a:r>
            <a:endParaRPr lang="en-US" dirty="0"/>
          </a:p>
        </p:txBody>
      </p:sp>
      <p:sp>
        <p:nvSpPr>
          <p:cNvPr id="7" name="Oval 6"/>
          <p:cNvSpPr/>
          <p:nvPr/>
        </p:nvSpPr>
        <p:spPr>
          <a:xfrm>
            <a:off x="1219200" y="3886200"/>
            <a:ext cx="1981200" cy="1981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3962400" y="3886200"/>
            <a:ext cx="1981200" cy="1981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6553200" y="3886200"/>
            <a:ext cx="1981200" cy="1981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p:nvCxnSpPr>
        <p:spPr>
          <a:xfrm flipV="1">
            <a:off x="1295400" y="4419600"/>
            <a:ext cx="1752600" cy="1588"/>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1295400" y="5334000"/>
            <a:ext cx="1752600" cy="1588"/>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rot="5400000">
            <a:off x="3581400" y="4876800"/>
            <a:ext cx="1676400" cy="1588"/>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rot="5400000">
            <a:off x="4572000" y="4876800"/>
            <a:ext cx="1676400" cy="1588"/>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a:stCxn id="9" idx="1"/>
            <a:endCxn id="9" idx="5"/>
          </p:cNvCxnSpPr>
          <p:nvPr/>
        </p:nvCxnSpPr>
        <p:spPr>
          <a:xfrm rot="16200000" flipH="1">
            <a:off x="6843340" y="4176340"/>
            <a:ext cx="1400920" cy="140092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a:stCxn id="9" idx="7"/>
            <a:endCxn id="9" idx="3"/>
          </p:cNvCxnSpPr>
          <p:nvPr/>
        </p:nvCxnSpPr>
        <p:spPr>
          <a:xfrm rot="16200000" flipH="1" flipV="1">
            <a:off x="6843340" y="4176340"/>
            <a:ext cx="1400920" cy="1400920"/>
          </a:xfrm>
          <a:prstGeom prst="line">
            <a:avLst/>
          </a:prstGeom>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2057400" y="3886200"/>
            <a:ext cx="306494" cy="369332"/>
          </a:xfrm>
          <a:prstGeom prst="rect">
            <a:avLst/>
          </a:prstGeom>
          <a:noFill/>
        </p:spPr>
        <p:txBody>
          <a:bodyPr wrap="none" rtlCol="0">
            <a:spAutoFit/>
          </a:bodyPr>
          <a:lstStyle/>
          <a:p>
            <a:r>
              <a:rPr lang="en-US" dirty="0" smtClean="0"/>
              <a:t>n</a:t>
            </a:r>
            <a:endParaRPr lang="en-US" dirty="0"/>
          </a:p>
        </p:txBody>
      </p:sp>
      <p:sp>
        <p:nvSpPr>
          <p:cNvPr id="28" name="TextBox 27"/>
          <p:cNvSpPr txBox="1"/>
          <p:nvPr/>
        </p:nvSpPr>
        <p:spPr>
          <a:xfrm>
            <a:off x="7391400" y="3886200"/>
            <a:ext cx="306494" cy="369332"/>
          </a:xfrm>
          <a:prstGeom prst="rect">
            <a:avLst/>
          </a:prstGeom>
        </p:spPr>
        <p:txBody>
          <a:bodyPr wrap="none" rtlCol="0">
            <a:spAutoFit/>
          </a:bodyPr>
          <a:lstStyle/>
          <a:p>
            <a:r>
              <a:rPr lang="en-US" dirty="0" smtClean="0"/>
              <a:t>n</a:t>
            </a:r>
            <a:endParaRPr lang="en-US" dirty="0"/>
          </a:p>
        </p:txBody>
      </p:sp>
      <p:sp>
        <p:nvSpPr>
          <p:cNvPr id="29" name="TextBox 28"/>
          <p:cNvSpPr txBox="1"/>
          <p:nvPr/>
        </p:nvSpPr>
        <p:spPr>
          <a:xfrm>
            <a:off x="4800600" y="3886200"/>
            <a:ext cx="306494" cy="369332"/>
          </a:xfrm>
          <a:prstGeom prst="rect">
            <a:avLst/>
          </a:prstGeom>
          <a:noFill/>
        </p:spPr>
        <p:txBody>
          <a:bodyPr wrap="none" rtlCol="0">
            <a:spAutoFit/>
          </a:bodyPr>
          <a:lstStyle/>
          <a:p>
            <a:r>
              <a:rPr lang="en-US" dirty="0" smtClean="0"/>
              <a:t>n</a:t>
            </a:r>
            <a:endParaRPr lang="en-US" dirty="0"/>
          </a:p>
        </p:txBody>
      </p:sp>
      <p:sp>
        <p:nvSpPr>
          <p:cNvPr id="30" name="TextBox 29"/>
          <p:cNvSpPr txBox="1"/>
          <p:nvPr/>
        </p:nvSpPr>
        <p:spPr>
          <a:xfrm>
            <a:off x="2667000" y="4114800"/>
            <a:ext cx="295274" cy="369332"/>
          </a:xfrm>
          <a:prstGeom prst="rect">
            <a:avLst/>
          </a:prstGeom>
          <a:noFill/>
        </p:spPr>
        <p:txBody>
          <a:bodyPr wrap="none" rtlCol="0">
            <a:spAutoFit/>
          </a:bodyPr>
          <a:lstStyle/>
          <a:p>
            <a:r>
              <a:rPr lang="en-US" dirty="0" smtClean="0"/>
              <a:t>a</a:t>
            </a:r>
            <a:endParaRPr lang="en-US" dirty="0"/>
          </a:p>
        </p:txBody>
      </p:sp>
      <p:sp>
        <p:nvSpPr>
          <p:cNvPr id="31" name="TextBox 30"/>
          <p:cNvSpPr txBox="1"/>
          <p:nvPr/>
        </p:nvSpPr>
        <p:spPr>
          <a:xfrm>
            <a:off x="2819400" y="5029200"/>
            <a:ext cx="306494" cy="369332"/>
          </a:xfrm>
          <a:prstGeom prst="rect">
            <a:avLst/>
          </a:prstGeom>
          <a:noFill/>
        </p:spPr>
        <p:txBody>
          <a:bodyPr wrap="none" rtlCol="0">
            <a:spAutoFit/>
          </a:bodyPr>
          <a:lstStyle/>
          <a:p>
            <a:r>
              <a:rPr lang="en-US" dirty="0" smtClean="0"/>
              <a:t>b</a:t>
            </a:r>
            <a:endParaRPr lang="en-US" dirty="0"/>
          </a:p>
        </p:txBody>
      </p:sp>
      <p:sp>
        <p:nvSpPr>
          <p:cNvPr id="32" name="TextBox 31"/>
          <p:cNvSpPr txBox="1"/>
          <p:nvPr/>
        </p:nvSpPr>
        <p:spPr>
          <a:xfrm>
            <a:off x="1447800" y="5269468"/>
            <a:ext cx="282450" cy="369332"/>
          </a:xfrm>
          <a:prstGeom prst="rect">
            <a:avLst/>
          </a:prstGeom>
          <a:noFill/>
        </p:spPr>
        <p:txBody>
          <a:bodyPr wrap="none" rtlCol="0">
            <a:spAutoFit/>
          </a:bodyPr>
          <a:lstStyle/>
          <a:p>
            <a:r>
              <a:rPr lang="en-US" dirty="0" smtClean="0"/>
              <a:t>c</a:t>
            </a:r>
            <a:endParaRPr lang="en-US" dirty="0"/>
          </a:p>
        </p:txBody>
      </p:sp>
      <p:sp>
        <p:nvSpPr>
          <p:cNvPr id="33" name="TextBox 32"/>
          <p:cNvSpPr txBox="1"/>
          <p:nvPr/>
        </p:nvSpPr>
        <p:spPr>
          <a:xfrm>
            <a:off x="1295400" y="4419600"/>
            <a:ext cx="306494" cy="369332"/>
          </a:xfrm>
          <a:prstGeom prst="rect">
            <a:avLst/>
          </a:prstGeom>
          <a:noFill/>
        </p:spPr>
        <p:txBody>
          <a:bodyPr wrap="none" rtlCol="0">
            <a:spAutoFit/>
          </a:bodyPr>
          <a:lstStyle/>
          <a:p>
            <a:r>
              <a:rPr lang="en-US" dirty="0" smtClean="0"/>
              <a:t>d</a:t>
            </a:r>
            <a:endParaRPr lang="en-US" dirty="0"/>
          </a:p>
        </p:txBody>
      </p:sp>
      <p:sp>
        <p:nvSpPr>
          <p:cNvPr id="34" name="TextBox 33"/>
          <p:cNvSpPr txBox="1"/>
          <p:nvPr/>
        </p:nvSpPr>
        <p:spPr>
          <a:xfrm>
            <a:off x="5105400" y="3962400"/>
            <a:ext cx="306494" cy="369332"/>
          </a:xfrm>
          <a:prstGeom prst="rect">
            <a:avLst/>
          </a:prstGeom>
          <a:noFill/>
        </p:spPr>
        <p:txBody>
          <a:bodyPr wrap="none" rtlCol="0">
            <a:spAutoFit/>
          </a:bodyPr>
          <a:lstStyle/>
          <a:p>
            <a:r>
              <a:rPr lang="en-US" dirty="0" smtClean="0"/>
              <a:t>a</a:t>
            </a:r>
            <a:endParaRPr lang="en-US" dirty="0"/>
          </a:p>
        </p:txBody>
      </p:sp>
      <p:sp>
        <p:nvSpPr>
          <p:cNvPr id="35" name="TextBox 34"/>
          <p:cNvSpPr txBox="1"/>
          <p:nvPr/>
        </p:nvSpPr>
        <p:spPr>
          <a:xfrm>
            <a:off x="5408506" y="5257800"/>
            <a:ext cx="306494" cy="369332"/>
          </a:xfrm>
          <a:prstGeom prst="rect">
            <a:avLst/>
          </a:prstGeom>
          <a:noFill/>
        </p:spPr>
        <p:txBody>
          <a:bodyPr wrap="none" rtlCol="0">
            <a:spAutoFit/>
          </a:bodyPr>
          <a:lstStyle/>
          <a:p>
            <a:r>
              <a:rPr lang="en-US" dirty="0" smtClean="0"/>
              <a:t>b</a:t>
            </a:r>
            <a:endParaRPr lang="en-US" dirty="0"/>
          </a:p>
        </p:txBody>
      </p:sp>
      <p:sp>
        <p:nvSpPr>
          <p:cNvPr id="36" name="TextBox 35"/>
          <p:cNvSpPr txBox="1"/>
          <p:nvPr/>
        </p:nvSpPr>
        <p:spPr>
          <a:xfrm>
            <a:off x="4419600" y="5410200"/>
            <a:ext cx="282450" cy="369332"/>
          </a:xfrm>
          <a:prstGeom prst="rect">
            <a:avLst/>
          </a:prstGeom>
          <a:noFill/>
        </p:spPr>
        <p:txBody>
          <a:bodyPr wrap="none" rtlCol="0">
            <a:spAutoFit/>
          </a:bodyPr>
          <a:lstStyle/>
          <a:p>
            <a:r>
              <a:rPr lang="en-US" dirty="0" smtClean="0"/>
              <a:t>c</a:t>
            </a:r>
            <a:endParaRPr lang="en-US" dirty="0"/>
          </a:p>
        </p:txBody>
      </p:sp>
      <p:sp>
        <p:nvSpPr>
          <p:cNvPr id="37" name="TextBox 36"/>
          <p:cNvSpPr txBox="1"/>
          <p:nvPr/>
        </p:nvSpPr>
        <p:spPr>
          <a:xfrm>
            <a:off x="4114800" y="4126468"/>
            <a:ext cx="306494" cy="369332"/>
          </a:xfrm>
          <a:prstGeom prst="rect">
            <a:avLst/>
          </a:prstGeom>
          <a:noFill/>
        </p:spPr>
        <p:txBody>
          <a:bodyPr wrap="none" rtlCol="0">
            <a:spAutoFit/>
          </a:bodyPr>
          <a:lstStyle/>
          <a:p>
            <a:r>
              <a:rPr lang="en-US" dirty="0"/>
              <a:t>d</a:t>
            </a:r>
          </a:p>
        </p:txBody>
      </p:sp>
      <p:sp>
        <p:nvSpPr>
          <p:cNvPr id="38" name="TextBox 37"/>
          <p:cNvSpPr txBox="1"/>
          <p:nvPr/>
        </p:nvSpPr>
        <p:spPr>
          <a:xfrm>
            <a:off x="7848600" y="4038600"/>
            <a:ext cx="306494" cy="369332"/>
          </a:xfrm>
          <a:prstGeom prst="rect">
            <a:avLst/>
          </a:prstGeom>
          <a:noFill/>
        </p:spPr>
        <p:txBody>
          <a:bodyPr wrap="none" rtlCol="0">
            <a:spAutoFit/>
          </a:bodyPr>
          <a:lstStyle/>
          <a:p>
            <a:r>
              <a:rPr lang="en-US" dirty="0" smtClean="0"/>
              <a:t>a</a:t>
            </a:r>
            <a:endParaRPr lang="en-US" dirty="0"/>
          </a:p>
        </p:txBody>
      </p:sp>
      <p:sp>
        <p:nvSpPr>
          <p:cNvPr id="39" name="TextBox 38"/>
          <p:cNvSpPr txBox="1"/>
          <p:nvPr/>
        </p:nvSpPr>
        <p:spPr>
          <a:xfrm>
            <a:off x="8077200" y="5181600"/>
            <a:ext cx="306494" cy="369332"/>
          </a:xfrm>
          <a:prstGeom prst="rect">
            <a:avLst/>
          </a:prstGeom>
          <a:noFill/>
        </p:spPr>
        <p:txBody>
          <a:bodyPr wrap="none" rtlCol="0">
            <a:spAutoFit/>
          </a:bodyPr>
          <a:lstStyle/>
          <a:p>
            <a:r>
              <a:rPr lang="en-US" dirty="0" smtClean="0"/>
              <a:t>b</a:t>
            </a:r>
            <a:endParaRPr lang="en-US" dirty="0"/>
          </a:p>
        </p:txBody>
      </p:sp>
      <p:sp>
        <p:nvSpPr>
          <p:cNvPr id="40" name="TextBox 39"/>
          <p:cNvSpPr txBox="1"/>
          <p:nvPr/>
        </p:nvSpPr>
        <p:spPr>
          <a:xfrm>
            <a:off x="6934200" y="5334000"/>
            <a:ext cx="282450" cy="369332"/>
          </a:xfrm>
          <a:prstGeom prst="rect">
            <a:avLst/>
          </a:prstGeom>
          <a:noFill/>
        </p:spPr>
        <p:txBody>
          <a:bodyPr wrap="none" rtlCol="0">
            <a:spAutoFit/>
          </a:bodyPr>
          <a:lstStyle/>
          <a:p>
            <a:r>
              <a:rPr lang="en-US" dirty="0" smtClean="0"/>
              <a:t>c</a:t>
            </a:r>
            <a:endParaRPr lang="en-US" dirty="0"/>
          </a:p>
        </p:txBody>
      </p:sp>
      <p:sp>
        <p:nvSpPr>
          <p:cNvPr id="41" name="TextBox 40"/>
          <p:cNvSpPr txBox="1"/>
          <p:nvPr/>
        </p:nvSpPr>
        <p:spPr>
          <a:xfrm>
            <a:off x="6705600" y="4278868"/>
            <a:ext cx="306494" cy="369332"/>
          </a:xfrm>
          <a:prstGeom prst="rect">
            <a:avLst/>
          </a:prstGeom>
          <a:noFill/>
        </p:spPr>
        <p:txBody>
          <a:bodyPr wrap="none" rtlCol="0">
            <a:spAutoFit/>
          </a:bodyPr>
          <a:lstStyle/>
          <a:p>
            <a:r>
              <a:rPr lang="en-US" dirty="0"/>
              <a:t>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a:t>
            </a:r>
            <a:endParaRPr lang="en-US" dirty="0"/>
          </a:p>
        </p:txBody>
      </p:sp>
      <p:sp>
        <p:nvSpPr>
          <p:cNvPr id="4" name="TextBox 3"/>
          <p:cNvSpPr txBox="1"/>
          <p:nvPr/>
        </p:nvSpPr>
        <p:spPr>
          <a:xfrm>
            <a:off x="7114963" y="3288268"/>
            <a:ext cx="809837" cy="369332"/>
          </a:xfrm>
          <a:prstGeom prst="rect">
            <a:avLst/>
          </a:prstGeom>
          <a:noFill/>
        </p:spPr>
        <p:txBody>
          <a:bodyPr wrap="none" rtlCol="0">
            <a:spAutoFit/>
          </a:bodyPr>
          <a:lstStyle/>
          <a:p>
            <a:r>
              <a:rPr lang="en-US" dirty="0" smtClean="0"/>
              <a:t>Case A</a:t>
            </a:r>
            <a:endParaRPr lang="en-US" dirty="0"/>
          </a:p>
        </p:txBody>
      </p:sp>
      <p:sp>
        <p:nvSpPr>
          <p:cNvPr id="5" name="Oval 4"/>
          <p:cNvSpPr/>
          <p:nvPr/>
        </p:nvSpPr>
        <p:spPr>
          <a:xfrm>
            <a:off x="6553200" y="3886200"/>
            <a:ext cx="1981200" cy="1981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flipV="1">
            <a:off x="6629400" y="4419600"/>
            <a:ext cx="1752600" cy="15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6629400" y="5334000"/>
            <a:ext cx="1752600" cy="1588"/>
          </a:xfrm>
          <a:prstGeom prst="line">
            <a:avLst/>
          </a:prstGeom>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7391400" y="3886200"/>
            <a:ext cx="306494" cy="369332"/>
          </a:xfrm>
          <a:prstGeom prst="rect">
            <a:avLst/>
          </a:prstGeom>
          <a:noFill/>
        </p:spPr>
        <p:txBody>
          <a:bodyPr wrap="none" rtlCol="0">
            <a:spAutoFit/>
          </a:bodyPr>
          <a:lstStyle/>
          <a:p>
            <a:r>
              <a:rPr lang="en-US" dirty="0" smtClean="0"/>
              <a:t>n</a:t>
            </a:r>
            <a:endParaRPr lang="en-US" dirty="0"/>
          </a:p>
        </p:txBody>
      </p:sp>
      <p:sp>
        <p:nvSpPr>
          <p:cNvPr id="9" name="TextBox 8"/>
          <p:cNvSpPr txBox="1"/>
          <p:nvPr/>
        </p:nvSpPr>
        <p:spPr>
          <a:xfrm>
            <a:off x="8001000" y="4114800"/>
            <a:ext cx="295274" cy="369332"/>
          </a:xfrm>
          <a:prstGeom prst="rect">
            <a:avLst/>
          </a:prstGeom>
          <a:noFill/>
        </p:spPr>
        <p:txBody>
          <a:bodyPr wrap="none" rtlCol="0">
            <a:spAutoFit/>
          </a:bodyPr>
          <a:lstStyle/>
          <a:p>
            <a:r>
              <a:rPr lang="en-US" dirty="0" smtClean="0"/>
              <a:t>a</a:t>
            </a:r>
            <a:endParaRPr lang="en-US" dirty="0"/>
          </a:p>
        </p:txBody>
      </p:sp>
      <p:sp>
        <p:nvSpPr>
          <p:cNvPr id="10" name="TextBox 9"/>
          <p:cNvSpPr txBox="1"/>
          <p:nvPr/>
        </p:nvSpPr>
        <p:spPr>
          <a:xfrm>
            <a:off x="8153400" y="5029200"/>
            <a:ext cx="306494" cy="369332"/>
          </a:xfrm>
          <a:prstGeom prst="rect">
            <a:avLst/>
          </a:prstGeom>
          <a:noFill/>
        </p:spPr>
        <p:txBody>
          <a:bodyPr wrap="none" rtlCol="0">
            <a:spAutoFit/>
          </a:bodyPr>
          <a:lstStyle/>
          <a:p>
            <a:r>
              <a:rPr lang="en-US" dirty="0" smtClean="0"/>
              <a:t>b</a:t>
            </a:r>
            <a:endParaRPr lang="en-US" dirty="0"/>
          </a:p>
        </p:txBody>
      </p:sp>
      <p:sp>
        <p:nvSpPr>
          <p:cNvPr id="11" name="TextBox 10"/>
          <p:cNvSpPr txBox="1"/>
          <p:nvPr/>
        </p:nvSpPr>
        <p:spPr>
          <a:xfrm>
            <a:off x="6781800" y="5269468"/>
            <a:ext cx="282450" cy="369332"/>
          </a:xfrm>
          <a:prstGeom prst="rect">
            <a:avLst/>
          </a:prstGeom>
          <a:noFill/>
        </p:spPr>
        <p:txBody>
          <a:bodyPr wrap="none" rtlCol="0">
            <a:spAutoFit/>
          </a:bodyPr>
          <a:lstStyle/>
          <a:p>
            <a:r>
              <a:rPr lang="en-US" dirty="0" smtClean="0"/>
              <a:t>c</a:t>
            </a:r>
            <a:endParaRPr lang="en-US" dirty="0"/>
          </a:p>
        </p:txBody>
      </p:sp>
      <p:sp>
        <p:nvSpPr>
          <p:cNvPr id="12" name="TextBox 11"/>
          <p:cNvSpPr txBox="1"/>
          <p:nvPr/>
        </p:nvSpPr>
        <p:spPr>
          <a:xfrm>
            <a:off x="6629400" y="4419600"/>
            <a:ext cx="306494" cy="369332"/>
          </a:xfrm>
          <a:prstGeom prst="rect">
            <a:avLst/>
          </a:prstGeom>
          <a:noFill/>
        </p:spPr>
        <p:txBody>
          <a:bodyPr wrap="none" rtlCol="0">
            <a:spAutoFit/>
          </a:bodyPr>
          <a:lstStyle/>
          <a:p>
            <a:r>
              <a:rPr lang="en-US" dirty="0" smtClean="0"/>
              <a:t>d</a:t>
            </a:r>
            <a:endParaRPr lang="en-US" dirty="0"/>
          </a:p>
        </p:txBody>
      </p:sp>
      <p:sp>
        <p:nvSpPr>
          <p:cNvPr id="13" name="TextBox 12"/>
          <p:cNvSpPr txBox="1"/>
          <p:nvPr/>
        </p:nvSpPr>
        <p:spPr>
          <a:xfrm>
            <a:off x="1522545" y="1600200"/>
            <a:ext cx="4116255" cy="400110"/>
          </a:xfrm>
          <a:prstGeom prst="rect">
            <a:avLst/>
          </a:prstGeom>
          <a:noFill/>
        </p:spPr>
        <p:txBody>
          <a:bodyPr wrap="none" rtlCol="0">
            <a:spAutoFit/>
          </a:bodyPr>
          <a:lstStyle/>
          <a:p>
            <a:r>
              <a:rPr lang="en-US" sz="2000" dirty="0" smtClean="0"/>
              <a:t>For Case A to have solutions we need:</a:t>
            </a:r>
            <a:endParaRPr lang="en-US" sz="2000" dirty="0"/>
          </a:p>
        </p:txBody>
      </p:sp>
      <p:graphicFrame>
        <p:nvGraphicFramePr>
          <p:cNvPr id="14" name="Object 13"/>
          <p:cNvGraphicFramePr>
            <a:graphicFrameLocks noChangeAspect="1"/>
          </p:cNvGraphicFramePr>
          <p:nvPr/>
        </p:nvGraphicFramePr>
        <p:xfrm>
          <a:off x="2016125" y="2057400"/>
          <a:ext cx="3698875" cy="3979862"/>
        </p:xfrm>
        <a:graphic>
          <a:graphicData uri="http://schemas.openxmlformats.org/presentationml/2006/ole">
            <p:oleObj spid="_x0000_s8194" name="Equation" r:id="rId3" imgW="1828800" imgH="1968480" progId="Equation.DSMT4">
              <p:embed/>
            </p:oleObj>
          </a:graphicData>
        </a:graphic>
      </p:graphicFrame>
      <p:sp>
        <p:nvSpPr>
          <p:cNvPr id="15" name="TextBox 14"/>
          <p:cNvSpPr txBox="1"/>
          <p:nvPr/>
        </p:nvSpPr>
        <p:spPr>
          <a:xfrm>
            <a:off x="1600200" y="3810000"/>
            <a:ext cx="646331" cy="400110"/>
          </a:xfrm>
          <a:prstGeom prst="rect">
            <a:avLst/>
          </a:prstGeom>
          <a:noFill/>
        </p:spPr>
        <p:txBody>
          <a:bodyPr wrap="none" rtlCol="0">
            <a:spAutoFit/>
          </a:bodyPr>
          <a:lstStyle/>
          <a:p>
            <a:r>
              <a:rPr lang="en-US" sz="2000" dirty="0" smtClean="0"/>
              <a:t>and:</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B</a:t>
            </a:r>
            <a:endParaRPr lang="en-US" dirty="0"/>
          </a:p>
        </p:txBody>
      </p:sp>
      <p:sp>
        <p:nvSpPr>
          <p:cNvPr id="13" name="TextBox 12"/>
          <p:cNvSpPr txBox="1"/>
          <p:nvPr/>
        </p:nvSpPr>
        <p:spPr>
          <a:xfrm>
            <a:off x="1522545" y="1600200"/>
            <a:ext cx="4178580" cy="400110"/>
          </a:xfrm>
          <a:prstGeom prst="rect">
            <a:avLst/>
          </a:prstGeom>
          <a:noFill/>
        </p:spPr>
        <p:txBody>
          <a:bodyPr wrap="none" rtlCol="0">
            <a:spAutoFit/>
          </a:bodyPr>
          <a:lstStyle/>
          <a:p>
            <a:r>
              <a:rPr lang="en-US" sz="2000" dirty="0" smtClean="0"/>
              <a:t>For Case B to have solutions we need:</a:t>
            </a:r>
            <a:endParaRPr lang="en-US" sz="2000" dirty="0"/>
          </a:p>
        </p:txBody>
      </p:sp>
      <p:graphicFrame>
        <p:nvGraphicFramePr>
          <p:cNvPr id="14" name="Object 13"/>
          <p:cNvGraphicFramePr>
            <a:graphicFrameLocks noChangeAspect="1"/>
          </p:cNvGraphicFramePr>
          <p:nvPr/>
        </p:nvGraphicFramePr>
        <p:xfrm>
          <a:off x="2043113" y="2057400"/>
          <a:ext cx="3492500" cy="3979863"/>
        </p:xfrm>
        <a:graphic>
          <a:graphicData uri="http://schemas.openxmlformats.org/presentationml/2006/ole">
            <p:oleObj spid="_x0000_s9218" name="Equation" r:id="rId3" imgW="1726920" imgH="1968480" progId="Equation.DSMT4">
              <p:embed/>
            </p:oleObj>
          </a:graphicData>
        </a:graphic>
      </p:graphicFrame>
      <p:sp>
        <p:nvSpPr>
          <p:cNvPr id="15" name="TextBox 14"/>
          <p:cNvSpPr txBox="1"/>
          <p:nvPr/>
        </p:nvSpPr>
        <p:spPr>
          <a:xfrm>
            <a:off x="1600200" y="3810000"/>
            <a:ext cx="646331" cy="400110"/>
          </a:xfrm>
          <a:prstGeom prst="rect">
            <a:avLst/>
          </a:prstGeom>
          <a:noFill/>
        </p:spPr>
        <p:txBody>
          <a:bodyPr wrap="none" rtlCol="0">
            <a:spAutoFit/>
          </a:bodyPr>
          <a:lstStyle/>
          <a:p>
            <a:r>
              <a:rPr lang="en-US" sz="2000" dirty="0" smtClean="0"/>
              <a:t>and:</a:t>
            </a:r>
            <a:endParaRPr lang="en-US" sz="2000" dirty="0"/>
          </a:p>
        </p:txBody>
      </p:sp>
      <p:sp>
        <p:nvSpPr>
          <p:cNvPr id="16" name="TextBox 15"/>
          <p:cNvSpPr txBox="1"/>
          <p:nvPr/>
        </p:nvSpPr>
        <p:spPr>
          <a:xfrm>
            <a:off x="7122977" y="3288268"/>
            <a:ext cx="801823" cy="369332"/>
          </a:xfrm>
          <a:prstGeom prst="rect">
            <a:avLst/>
          </a:prstGeom>
          <a:noFill/>
        </p:spPr>
        <p:txBody>
          <a:bodyPr wrap="none" rtlCol="0">
            <a:spAutoFit/>
          </a:bodyPr>
          <a:lstStyle/>
          <a:p>
            <a:r>
              <a:rPr lang="en-US" dirty="0" smtClean="0"/>
              <a:t>Case B</a:t>
            </a:r>
            <a:endParaRPr lang="en-US" dirty="0"/>
          </a:p>
        </p:txBody>
      </p:sp>
      <p:sp>
        <p:nvSpPr>
          <p:cNvPr id="17" name="Oval 16"/>
          <p:cNvSpPr/>
          <p:nvPr/>
        </p:nvSpPr>
        <p:spPr>
          <a:xfrm>
            <a:off x="6553200" y="3886200"/>
            <a:ext cx="1981200" cy="1981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rot="5400000">
            <a:off x="6172200" y="4876800"/>
            <a:ext cx="1676400" cy="1588"/>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rot="5400000">
            <a:off x="7162800" y="4876800"/>
            <a:ext cx="1676400" cy="1588"/>
          </a:xfrm>
          <a:prstGeom prst="line">
            <a:avLst/>
          </a:prstGeom>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7391400" y="3886200"/>
            <a:ext cx="306494" cy="369332"/>
          </a:xfrm>
          <a:prstGeom prst="rect">
            <a:avLst/>
          </a:prstGeom>
          <a:noFill/>
        </p:spPr>
        <p:txBody>
          <a:bodyPr wrap="none" rtlCol="0">
            <a:spAutoFit/>
          </a:bodyPr>
          <a:lstStyle/>
          <a:p>
            <a:r>
              <a:rPr lang="en-US" dirty="0" smtClean="0"/>
              <a:t>n</a:t>
            </a:r>
            <a:endParaRPr lang="en-US" dirty="0"/>
          </a:p>
        </p:txBody>
      </p:sp>
      <p:sp>
        <p:nvSpPr>
          <p:cNvPr id="21" name="TextBox 20"/>
          <p:cNvSpPr txBox="1"/>
          <p:nvPr/>
        </p:nvSpPr>
        <p:spPr>
          <a:xfrm>
            <a:off x="7696200" y="3962400"/>
            <a:ext cx="306494" cy="369332"/>
          </a:xfrm>
          <a:prstGeom prst="rect">
            <a:avLst/>
          </a:prstGeom>
          <a:noFill/>
        </p:spPr>
        <p:txBody>
          <a:bodyPr wrap="none" rtlCol="0">
            <a:spAutoFit/>
          </a:bodyPr>
          <a:lstStyle/>
          <a:p>
            <a:r>
              <a:rPr lang="en-US" dirty="0" smtClean="0"/>
              <a:t>a</a:t>
            </a:r>
            <a:endParaRPr lang="en-US" dirty="0"/>
          </a:p>
        </p:txBody>
      </p:sp>
      <p:sp>
        <p:nvSpPr>
          <p:cNvPr id="22" name="TextBox 21"/>
          <p:cNvSpPr txBox="1"/>
          <p:nvPr/>
        </p:nvSpPr>
        <p:spPr>
          <a:xfrm>
            <a:off x="7999306" y="5257800"/>
            <a:ext cx="306494" cy="369332"/>
          </a:xfrm>
          <a:prstGeom prst="rect">
            <a:avLst/>
          </a:prstGeom>
          <a:noFill/>
        </p:spPr>
        <p:txBody>
          <a:bodyPr wrap="none" rtlCol="0">
            <a:spAutoFit/>
          </a:bodyPr>
          <a:lstStyle/>
          <a:p>
            <a:r>
              <a:rPr lang="en-US" dirty="0" smtClean="0"/>
              <a:t>b</a:t>
            </a:r>
            <a:endParaRPr lang="en-US" dirty="0"/>
          </a:p>
        </p:txBody>
      </p:sp>
      <p:sp>
        <p:nvSpPr>
          <p:cNvPr id="23" name="TextBox 22"/>
          <p:cNvSpPr txBox="1"/>
          <p:nvPr/>
        </p:nvSpPr>
        <p:spPr>
          <a:xfrm>
            <a:off x="7010400" y="5410200"/>
            <a:ext cx="282450" cy="369332"/>
          </a:xfrm>
          <a:prstGeom prst="rect">
            <a:avLst/>
          </a:prstGeom>
          <a:noFill/>
        </p:spPr>
        <p:txBody>
          <a:bodyPr wrap="none" rtlCol="0">
            <a:spAutoFit/>
          </a:bodyPr>
          <a:lstStyle/>
          <a:p>
            <a:r>
              <a:rPr lang="en-US" dirty="0" smtClean="0"/>
              <a:t>c</a:t>
            </a:r>
            <a:endParaRPr lang="en-US" dirty="0"/>
          </a:p>
        </p:txBody>
      </p:sp>
      <p:sp>
        <p:nvSpPr>
          <p:cNvPr id="24" name="TextBox 23"/>
          <p:cNvSpPr txBox="1"/>
          <p:nvPr/>
        </p:nvSpPr>
        <p:spPr>
          <a:xfrm>
            <a:off x="6705600" y="4126468"/>
            <a:ext cx="306494" cy="369332"/>
          </a:xfrm>
          <a:prstGeom prst="rect">
            <a:avLst/>
          </a:prstGeom>
          <a:noFill/>
        </p:spPr>
        <p:txBody>
          <a:bodyPr wrap="none" rtlCol="0">
            <a:spAutoFit/>
          </a:bodyPr>
          <a:lstStyle/>
          <a:p>
            <a:r>
              <a:rPr lang="en-US" dirty="0"/>
              <a:t>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C</a:t>
            </a:r>
            <a:endParaRPr lang="en-US" dirty="0"/>
          </a:p>
        </p:txBody>
      </p:sp>
      <p:graphicFrame>
        <p:nvGraphicFramePr>
          <p:cNvPr id="13" name="Object 12"/>
          <p:cNvGraphicFramePr>
            <a:graphicFrameLocks noChangeAspect="1"/>
          </p:cNvGraphicFramePr>
          <p:nvPr/>
        </p:nvGraphicFramePr>
        <p:xfrm>
          <a:off x="1577975" y="1981200"/>
          <a:ext cx="4137025" cy="4221162"/>
        </p:xfrm>
        <a:graphic>
          <a:graphicData uri="http://schemas.openxmlformats.org/presentationml/2006/ole">
            <p:oleObj spid="_x0000_s6146" name="Equation" r:id="rId3" imgW="2311200" imgH="2361960" progId="Equation.DSMT4">
              <p:embed/>
            </p:oleObj>
          </a:graphicData>
        </a:graphic>
      </p:graphicFrame>
      <p:sp>
        <p:nvSpPr>
          <p:cNvPr id="15" name="TextBox 14"/>
          <p:cNvSpPr txBox="1"/>
          <p:nvPr/>
        </p:nvSpPr>
        <p:spPr>
          <a:xfrm>
            <a:off x="1293945" y="1600200"/>
            <a:ext cx="4116255" cy="400110"/>
          </a:xfrm>
          <a:prstGeom prst="rect">
            <a:avLst/>
          </a:prstGeom>
          <a:noFill/>
        </p:spPr>
        <p:txBody>
          <a:bodyPr wrap="none" rtlCol="0">
            <a:spAutoFit/>
          </a:bodyPr>
          <a:lstStyle/>
          <a:p>
            <a:r>
              <a:rPr lang="en-US" sz="2000" dirty="0" smtClean="0"/>
              <a:t>For Case C to have solutions we need:</a:t>
            </a:r>
            <a:endParaRPr lang="en-US" sz="2000" dirty="0"/>
          </a:p>
        </p:txBody>
      </p:sp>
      <p:sp>
        <p:nvSpPr>
          <p:cNvPr id="24" name="TextBox 23"/>
          <p:cNvSpPr txBox="1"/>
          <p:nvPr/>
        </p:nvSpPr>
        <p:spPr>
          <a:xfrm>
            <a:off x="7122977" y="3288268"/>
            <a:ext cx="801823" cy="369332"/>
          </a:xfrm>
          <a:prstGeom prst="rect">
            <a:avLst/>
          </a:prstGeom>
          <a:noFill/>
        </p:spPr>
        <p:txBody>
          <a:bodyPr wrap="none" rtlCol="0">
            <a:spAutoFit/>
          </a:bodyPr>
          <a:lstStyle/>
          <a:p>
            <a:r>
              <a:rPr lang="en-US" dirty="0" smtClean="0"/>
              <a:t>Case C</a:t>
            </a:r>
            <a:endParaRPr lang="en-US" dirty="0"/>
          </a:p>
        </p:txBody>
      </p:sp>
      <p:sp>
        <p:nvSpPr>
          <p:cNvPr id="25" name="Oval 24"/>
          <p:cNvSpPr/>
          <p:nvPr/>
        </p:nvSpPr>
        <p:spPr>
          <a:xfrm>
            <a:off x="6553200" y="3886200"/>
            <a:ext cx="1981200" cy="1981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a:stCxn id="25" idx="1"/>
            <a:endCxn id="25" idx="5"/>
          </p:cNvCxnSpPr>
          <p:nvPr/>
        </p:nvCxnSpPr>
        <p:spPr>
          <a:xfrm rot="16200000" flipH="1">
            <a:off x="6843340" y="4176340"/>
            <a:ext cx="1400920" cy="140092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a:stCxn id="25" idx="7"/>
            <a:endCxn id="25" idx="3"/>
          </p:cNvCxnSpPr>
          <p:nvPr/>
        </p:nvCxnSpPr>
        <p:spPr>
          <a:xfrm rot="16200000" flipH="1" flipV="1">
            <a:off x="6843340" y="4176340"/>
            <a:ext cx="1400920" cy="1400920"/>
          </a:xfrm>
          <a:prstGeom prst="line">
            <a:avLst/>
          </a:prstGeom>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7391400" y="3886200"/>
            <a:ext cx="306494" cy="369332"/>
          </a:xfrm>
          <a:prstGeom prst="rect">
            <a:avLst/>
          </a:prstGeom>
        </p:spPr>
        <p:txBody>
          <a:bodyPr wrap="none" rtlCol="0">
            <a:spAutoFit/>
          </a:bodyPr>
          <a:lstStyle/>
          <a:p>
            <a:r>
              <a:rPr lang="en-US" dirty="0" smtClean="0"/>
              <a:t>n</a:t>
            </a:r>
            <a:endParaRPr lang="en-US" dirty="0"/>
          </a:p>
        </p:txBody>
      </p:sp>
      <p:sp>
        <p:nvSpPr>
          <p:cNvPr id="29" name="TextBox 28"/>
          <p:cNvSpPr txBox="1"/>
          <p:nvPr/>
        </p:nvSpPr>
        <p:spPr>
          <a:xfrm>
            <a:off x="7848600" y="4038600"/>
            <a:ext cx="306494" cy="369332"/>
          </a:xfrm>
          <a:prstGeom prst="rect">
            <a:avLst/>
          </a:prstGeom>
          <a:noFill/>
        </p:spPr>
        <p:txBody>
          <a:bodyPr wrap="none" rtlCol="0">
            <a:spAutoFit/>
          </a:bodyPr>
          <a:lstStyle/>
          <a:p>
            <a:r>
              <a:rPr lang="en-US" dirty="0" smtClean="0"/>
              <a:t>a</a:t>
            </a:r>
            <a:endParaRPr lang="en-US" dirty="0"/>
          </a:p>
        </p:txBody>
      </p:sp>
      <p:sp>
        <p:nvSpPr>
          <p:cNvPr id="30" name="TextBox 29"/>
          <p:cNvSpPr txBox="1"/>
          <p:nvPr/>
        </p:nvSpPr>
        <p:spPr>
          <a:xfrm>
            <a:off x="8077200" y="5181600"/>
            <a:ext cx="306494" cy="369332"/>
          </a:xfrm>
          <a:prstGeom prst="rect">
            <a:avLst/>
          </a:prstGeom>
          <a:noFill/>
        </p:spPr>
        <p:txBody>
          <a:bodyPr wrap="none" rtlCol="0">
            <a:spAutoFit/>
          </a:bodyPr>
          <a:lstStyle/>
          <a:p>
            <a:r>
              <a:rPr lang="en-US" dirty="0" smtClean="0"/>
              <a:t>b</a:t>
            </a:r>
            <a:endParaRPr lang="en-US" dirty="0"/>
          </a:p>
        </p:txBody>
      </p:sp>
      <p:sp>
        <p:nvSpPr>
          <p:cNvPr id="31" name="TextBox 30"/>
          <p:cNvSpPr txBox="1"/>
          <p:nvPr/>
        </p:nvSpPr>
        <p:spPr>
          <a:xfrm>
            <a:off x="6934200" y="5334000"/>
            <a:ext cx="282450" cy="369332"/>
          </a:xfrm>
          <a:prstGeom prst="rect">
            <a:avLst/>
          </a:prstGeom>
          <a:noFill/>
        </p:spPr>
        <p:txBody>
          <a:bodyPr wrap="none" rtlCol="0">
            <a:spAutoFit/>
          </a:bodyPr>
          <a:lstStyle/>
          <a:p>
            <a:r>
              <a:rPr lang="en-US" dirty="0" smtClean="0"/>
              <a:t>c</a:t>
            </a:r>
            <a:endParaRPr lang="en-US" dirty="0"/>
          </a:p>
        </p:txBody>
      </p:sp>
      <p:sp>
        <p:nvSpPr>
          <p:cNvPr id="32" name="TextBox 31"/>
          <p:cNvSpPr txBox="1"/>
          <p:nvPr/>
        </p:nvSpPr>
        <p:spPr>
          <a:xfrm>
            <a:off x="6705600" y="4278868"/>
            <a:ext cx="306494" cy="369332"/>
          </a:xfrm>
          <a:prstGeom prst="rect">
            <a:avLst/>
          </a:prstGeom>
          <a:noFill/>
        </p:spPr>
        <p:txBody>
          <a:bodyPr wrap="none" rtlCol="0">
            <a:spAutoFit/>
          </a:bodyPr>
          <a:lstStyle/>
          <a:p>
            <a:r>
              <a:rPr lang="en-US" dirty="0"/>
              <a:t>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C</a:t>
            </a:r>
            <a:endParaRPr lang="en-US" dirty="0"/>
          </a:p>
        </p:txBody>
      </p:sp>
      <p:graphicFrame>
        <p:nvGraphicFramePr>
          <p:cNvPr id="13" name="Object 12"/>
          <p:cNvGraphicFramePr>
            <a:graphicFrameLocks noChangeAspect="1"/>
          </p:cNvGraphicFramePr>
          <p:nvPr/>
        </p:nvGraphicFramePr>
        <p:xfrm>
          <a:off x="1709737" y="2590800"/>
          <a:ext cx="3319463" cy="1517650"/>
        </p:xfrm>
        <a:graphic>
          <a:graphicData uri="http://schemas.openxmlformats.org/presentationml/2006/ole">
            <p:oleObj spid="_x0000_s7170" name="Equation" r:id="rId3" imgW="1854000" imgH="850680" progId="Equation.DSMT4">
              <p:embed/>
            </p:oleObj>
          </a:graphicData>
        </a:graphic>
      </p:graphicFrame>
      <p:sp>
        <p:nvSpPr>
          <p:cNvPr id="15" name="TextBox 14"/>
          <p:cNvSpPr txBox="1"/>
          <p:nvPr/>
        </p:nvSpPr>
        <p:spPr>
          <a:xfrm>
            <a:off x="1447800" y="1447800"/>
            <a:ext cx="4724400" cy="1015663"/>
          </a:xfrm>
          <a:prstGeom prst="rect">
            <a:avLst/>
          </a:prstGeom>
          <a:noFill/>
        </p:spPr>
        <p:txBody>
          <a:bodyPr wrap="square" rtlCol="0">
            <a:spAutoFit/>
          </a:bodyPr>
          <a:lstStyle/>
          <a:p>
            <a:r>
              <a:rPr lang="en-US" sz="2000" dirty="0" smtClean="0"/>
              <a:t>The equation from the previous slide corresponds to two additional equations for b, c, and d:</a:t>
            </a:r>
            <a:endParaRPr lang="en-US" sz="2000" dirty="0"/>
          </a:p>
        </p:txBody>
      </p:sp>
      <p:sp>
        <p:nvSpPr>
          <p:cNvPr id="14" name="TextBox 13"/>
          <p:cNvSpPr txBox="1"/>
          <p:nvPr/>
        </p:nvSpPr>
        <p:spPr>
          <a:xfrm>
            <a:off x="1447800" y="4385608"/>
            <a:ext cx="4724400" cy="1938992"/>
          </a:xfrm>
          <a:prstGeom prst="rect">
            <a:avLst/>
          </a:prstGeom>
          <a:noFill/>
        </p:spPr>
        <p:txBody>
          <a:bodyPr wrap="square" rtlCol="0">
            <a:spAutoFit/>
          </a:bodyPr>
          <a:lstStyle/>
          <a:p>
            <a:r>
              <a:rPr lang="en-US" sz="2000" dirty="0" smtClean="0"/>
              <a:t>These three equations are four squares in arithmetic progression.  By Fermat’s four squares theorem, no integer solutions will be found for these equations making it impossible for solutions to our problem to occur under Case C.</a:t>
            </a:r>
            <a:endParaRPr lang="en-US" sz="2000" dirty="0"/>
          </a:p>
        </p:txBody>
      </p:sp>
      <p:sp>
        <p:nvSpPr>
          <p:cNvPr id="16" name="TextBox 15"/>
          <p:cNvSpPr txBox="1"/>
          <p:nvPr/>
        </p:nvSpPr>
        <p:spPr>
          <a:xfrm>
            <a:off x="7122977" y="3288268"/>
            <a:ext cx="801823" cy="369332"/>
          </a:xfrm>
          <a:prstGeom prst="rect">
            <a:avLst/>
          </a:prstGeom>
          <a:noFill/>
        </p:spPr>
        <p:txBody>
          <a:bodyPr wrap="none" rtlCol="0">
            <a:spAutoFit/>
          </a:bodyPr>
          <a:lstStyle/>
          <a:p>
            <a:r>
              <a:rPr lang="en-US" dirty="0" smtClean="0"/>
              <a:t>Case C</a:t>
            </a:r>
            <a:endParaRPr lang="en-US" dirty="0"/>
          </a:p>
        </p:txBody>
      </p:sp>
      <p:sp>
        <p:nvSpPr>
          <p:cNvPr id="17" name="Oval 16"/>
          <p:cNvSpPr/>
          <p:nvPr/>
        </p:nvSpPr>
        <p:spPr>
          <a:xfrm>
            <a:off x="6553200" y="3886200"/>
            <a:ext cx="1981200" cy="1981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a:stCxn id="17" idx="1"/>
            <a:endCxn id="17" idx="5"/>
          </p:cNvCxnSpPr>
          <p:nvPr/>
        </p:nvCxnSpPr>
        <p:spPr>
          <a:xfrm rot="16200000" flipH="1">
            <a:off x="6843340" y="4176340"/>
            <a:ext cx="1400920" cy="140092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a:stCxn id="17" idx="7"/>
            <a:endCxn id="17" idx="3"/>
          </p:cNvCxnSpPr>
          <p:nvPr/>
        </p:nvCxnSpPr>
        <p:spPr>
          <a:xfrm rot="16200000" flipH="1" flipV="1">
            <a:off x="6843340" y="4176340"/>
            <a:ext cx="1400920" cy="1400920"/>
          </a:xfrm>
          <a:prstGeom prst="line">
            <a:avLst/>
          </a:prstGeom>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7391400" y="3886200"/>
            <a:ext cx="306494" cy="369332"/>
          </a:xfrm>
          <a:prstGeom prst="rect">
            <a:avLst/>
          </a:prstGeom>
        </p:spPr>
        <p:txBody>
          <a:bodyPr wrap="none" rtlCol="0">
            <a:spAutoFit/>
          </a:bodyPr>
          <a:lstStyle/>
          <a:p>
            <a:r>
              <a:rPr lang="en-US" dirty="0" smtClean="0"/>
              <a:t>n</a:t>
            </a:r>
            <a:endParaRPr lang="en-US" dirty="0"/>
          </a:p>
        </p:txBody>
      </p:sp>
      <p:sp>
        <p:nvSpPr>
          <p:cNvPr id="21" name="TextBox 20"/>
          <p:cNvSpPr txBox="1"/>
          <p:nvPr/>
        </p:nvSpPr>
        <p:spPr>
          <a:xfrm>
            <a:off x="7848600" y="4038600"/>
            <a:ext cx="306494" cy="369332"/>
          </a:xfrm>
          <a:prstGeom prst="rect">
            <a:avLst/>
          </a:prstGeom>
          <a:noFill/>
        </p:spPr>
        <p:txBody>
          <a:bodyPr wrap="none" rtlCol="0">
            <a:spAutoFit/>
          </a:bodyPr>
          <a:lstStyle/>
          <a:p>
            <a:r>
              <a:rPr lang="en-US" dirty="0" smtClean="0"/>
              <a:t>a</a:t>
            </a:r>
            <a:endParaRPr lang="en-US" dirty="0"/>
          </a:p>
        </p:txBody>
      </p:sp>
      <p:sp>
        <p:nvSpPr>
          <p:cNvPr id="22" name="TextBox 21"/>
          <p:cNvSpPr txBox="1"/>
          <p:nvPr/>
        </p:nvSpPr>
        <p:spPr>
          <a:xfrm>
            <a:off x="8077200" y="5181600"/>
            <a:ext cx="306494" cy="369332"/>
          </a:xfrm>
          <a:prstGeom prst="rect">
            <a:avLst/>
          </a:prstGeom>
          <a:noFill/>
        </p:spPr>
        <p:txBody>
          <a:bodyPr wrap="none" rtlCol="0">
            <a:spAutoFit/>
          </a:bodyPr>
          <a:lstStyle/>
          <a:p>
            <a:r>
              <a:rPr lang="en-US" dirty="0" smtClean="0"/>
              <a:t>b</a:t>
            </a:r>
            <a:endParaRPr lang="en-US" dirty="0"/>
          </a:p>
        </p:txBody>
      </p:sp>
      <p:sp>
        <p:nvSpPr>
          <p:cNvPr id="23" name="TextBox 22"/>
          <p:cNvSpPr txBox="1"/>
          <p:nvPr/>
        </p:nvSpPr>
        <p:spPr>
          <a:xfrm>
            <a:off x="6934200" y="5334000"/>
            <a:ext cx="282450" cy="369332"/>
          </a:xfrm>
          <a:prstGeom prst="rect">
            <a:avLst/>
          </a:prstGeom>
          <a:noFill/>
        </p:spPr>
        <p:txBody>
          <a:bodyPr wrap="none" rtlCol="0">
            <a:spAutoFit/>
          </a:bodyPr>
          <a:lstStyle/>
          <a:p>
            <a:r>
              <a:rPr lang="en-US" dirty="0" smtClean="0"/>
              <a:t>c</a:t>
            </a:r>
            <a:endParaRPr lang="en-US" dirty="0"/>
          </a:p>
        </p:txBody>
      </p:sp>
      <p:sp>
        <p:nvSpPr>
          <p:cNvPr id="24" name="TextBox 23"/>
          <p:cNvSpPr txBox="1"/>
          <p:nvPr/>
        </p:nvSpPr>
        <p:spPr>
          <a:xfrm>
            <a:off x="6705600" y="4278868"/>
            <a:ext cx="306494" cy="369332"/>
          </a:xfrm>
          <a:prstGeom prst="rect">
            <a:avLst/>
          </a:prstGeom>
          <a:noFill/>
        </p:spPr>
        <p:txBody>
          <a:bodyPr wrap="none" rtlCol="0">
            <a:spAutoFit/>
          </a:bodyPr>
          <a:lstStyle/>
          <a:p>
            <a:r>
              <a:rPr lang="en-US" dirty="0"/>
              <a:t>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Solution Families</a:t>
            </a:r>
            <a:endParaRPr lang="en-US" dirty="0"/>
          </a:p>
        </p:txBody>
      </p:sp>
      <p:sp>
        <p:nvSpPr>
          <p:cNvPr id="3" name="Content Placeholder 2"/>
          <p:cNvSpPr>
            <a:spLocks noGrp="1"/>
          </p:cNvSpPr>
          <p:nvPr>
            <p:ph idx="1"/>
          </p:nvPr>
        </p:nvSpPr>
        <p:spPr/>
        <p:txBody>
          <a:bodyPr/>
          <a:lstStyle/>
          <a:p>
            <a:r>
              <a:rPr lang="en-US" dirty="0" smtClean="0"/>
              <a:t>Examining one of equations from Case A, we see that it is the equation of a hyperboloid of one sheet.</a:t>
            </a:r>
          </a:p>
        </p:txBody>
      </p:sp>
      <p:graphicFrame>
        <p:nvGraphicFramePr>
          <p:cNvPr id="55299" name="Object 3"/>
          <p:cNvGraphicFramePr>
            <a:graphicFrameLocks noChangeAspect="1"/>
          </p:cNvGraphicFramePr>
          <p:nvPr/>
        </p:nvGraphicFramePr>
        <p:xfrm>
          <a:off x="2209800" y="3579813"/>
          <a:ext cx="3416300" cy="1746250"/>
        </p:xfrm>
        <a:graphic>
          <a:graphicData uri="http://schemas.openxmlformats.org/presentationml/2006/ole">
            <p:oleObj spid="_x0000_s55299" name="Equation" r:id="rId3" imgW="1688760" imgH="863280" progId="Equation.DSMT4">
              <p:embed/>
            </p:oleObj>
          </a:graphicData>
        </a:graphic>
      </p:graphicFrame>
      <p:pic>
        <p:nvPicPr>
          <p:cNvPr id="55301" name="Picture 5" descr="Image:HyperboloidOfOneSheet.png">
            <a:hlinkClick r:id="rId4"/>
          </p:cNvPr>
          <p:cNvPicPr>
            <a:picLocks noChangeAspect="1" noChangeArrowheads="1"/>
          </p:cNvPicPr>
          <p:nvPr/>
        </p:nvPicPr>
        <p:blipFill>
          <a:blip r:embed="rId5"/>
          <a:srcRect/>
          <a:stretch>
            <a:fillRect/>
          </a:stretch>
        </p:blipFill>
        <p:spPr bwMode="auto">
          <a:xfrm>
            <a:off x="6019800" y="3124200"/>
            <a:ext cx="2496400" cy="276225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Solution Families</a:t>
            </a:r>
            <a:endParaRPr lang="en-US" dirty="0"/>
          </a:p>
        </p:txBody>
      </p:sp>
      <p:sp>
        <p:nvSpPr>
          <p:cNvPr id="3" name="Content Placeholder 2"/>
          <p:cNvSpPr>
            <a:spLocks noGrp="1"/>
          </p:cNvSpPr>
          <p:nvPr>
            <p:ph idx="1"/>
          </p:nvPr>
        </p:nvSpPr>
        <p:spPr>
          <a:xfrm>
            <a:off x="1435608" y="1447800"/>
            <a:ext cx="4203192" cy="4800600"/>
          </a:xfrm>
        </p:spPr>
        <p:txBody>
          <a:bodyPr>
            <a:normAutofit lnSpcReduction="10000"/>
          </a:bodyPr>
          <a:lstStyle/>
          <a:p>
            <a:r>
              <a:rPr lang="en-US" dirty="0" smtClean="0"/>
              <a:t>One property that we know hyperboloids of one sheet have is that every point on the hyperboloid has two lines passing through said point that lie completely on the hyperboloid.</a:t>
            </a:r>
          </a:p>
        </p:txBody>
      </p:sp>
      <p:pic>
        <p:nvPicPr>
          <p:cNvPr id="61444" name="Picture 4" descr="Image:Ruled hyperboloid.jpg">
            <a:hlinkClick r:id="rId2"/>
          </p:cNvPr>
          <p:cNvPicPr>
            <a:picLocks noChangeAspect="1" noChangeArrowheads="1"/>
          </p:cNvPicPr>
          <p:nvPr/>
        </p:nvPicPr>
        <p:blipFill>
          <a:blip r:embed="rId3"/>
          <a:srcRect r="11672"/>
          <a:stretch>
            <a:fillRect/>
          </a:stretch>
        </p:blipFill>
        <p:spPr bwMode="auto">
          <a:xfrm>
            <a:off x="5486400" y="1828800"/>
            <a:ext cx="3273916" cy="431455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and Clack’s Clock</a:t>
            </a:r>
            <a:endParaRPr lang="en-US" dirty="0"/>
          </a:p>
        </p:txBody>
      </p:sp>
      <p:sp>
        <p:nvSpPr>
          <p:cNvPr id="3" name="Content Placeholder 2"/>
          <p:cNvSpPr>
            <a:spLocks noGrp="1"/>
          </p:cNvSpPr>
          <p:nvPr>
            <p:ph idx="1"/>
          </p:nvPr>
        </p:nvSpPr>
        <p:spPr/>
        <p:txBody>
          <a:bodyPr>
            <a:normAutofit lnSpcReduction="10000"/>
          </a:bodyPr>
          <a:lstStyle/>
          <a:p>
            <a:r>
              <a:rPr lang="en-US" dirty="0" smtClean="0"/>
              <a:t>Click and Clack are the hosts of an automotive repair show called Car Talk on National Public Radio.  Each week, Click and Clack pose a brainteaser to their listeners and those listeners who submit correct answers to the problem have a chance of winning a prize.</a:t>
            </a:r>
          </a:p>
          <a:p>
            <a:r>
              <a:rPr lang="en-US" dirty="0" smtClean="0"/>
              <a:t>The following problem, titled “Dividing Time” was introduced on August 15</a:t>
            </a:r>
            <a:r>
              <a:rPr lang="en-US" baseline="30000" dirty="0" smtClean="0"/>
              <a:t>th</a:t>
            </a:r>
            <a:r>
              <a:rPr lang="en-US" dirty="0" smtClean="0"/>
              <a:t>, 2005.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Solution Families</a:t>
            </a:r>
            <a:endParaRPr lang="en-US" dirty="0"/>
          </a:p>
        </p:txBody>
      </p:sp>
      <p:sp>
        <p:nvSpPr>
          <p:cNvPr id="3" name="Content Placeholder 2"/>
          <p:cNvSpPr>
            <a:spLocks noGrp="1"/>
          </p:cNvSpPr>
          <p:nvPr>
            <p:ph idx="1"/>
          </p:nvPr>
        </p:nvSpPr>
        <p:spPr/>
        <p:txBody>
          <a:bodyPr/>
          <a:lstStyle/>
          <a:p>
            <a:r>
              <a:rPr lang="en-US" dirty="0" smtClean="0"/>
              <a:t>We are able to find a solution family for any solution we have by setting up parametric equations.</a:t>
            </a:r>
          </a:p>
          <a:p>
            <a:r>
              <a:rPr lang="en-US" dirty="0" smtClean="0"/>
              <a:t>For example, in Click and Clack’s original problem, a=2, b=4, c=8, and d=10 were a solution when n=12.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Solution Families</a:t>
            </a:r>
            <a:endParaRPr lang="en-US" dirty="0"/>
          </a:p>
        </p:txBody>
      </p:sp>
      <p:sp>
        <p:nvSpPr>
          <p:cNvPr id="3" name="Content Placeholder 2"/>
          <p:cNvSpPr>
            <a:spLocks noGrp="1"/>
          </p:cNvSpPr>
          <p:nvPr>
            <p:ph idx="1"/>
          </p:nvPr>
        </p:nvSpPr>
        <p:spPr/>
        <p:txBody>
          <a:bodyPr/>
          <a:lstStyle/>
          <a:p>
            <a:r>
              <a:rPr lang="en-US" dirty="0" smtClean="0"/>
              <a:t>Now we set:</a:t>
            </a:r>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dirty="0"/>
          </a:p>
        </p:txBody>
      </p:sp>
      <p:graphicFrame>
        <p:nvGraphicFramePr>
          <p:cNvPr id="4" name="Object 3"/>
          <p:cNvGraphicFramePr>
            <a:graphicFrameLocks noChangeAspect="1"/>
          </p:cNvGraphicFramePr>
          <p:nvPr/>
        </p:nvGraphicFramePr>
        <p:xfrm>
          <a:off x="4172393" y="1530927"/>
          <a:ext cx="1847407" cy="2888673"/>
        </p:xfrm>
        <a:graphic>
          <a:graphicData uri="http://schemas.openxmlformats.org/presentationml/2006/ole">
            <p:oleObj spid="_x0000_s32770" name="Equation" r:id="rId3" imgW="698400" imgH="1091880" progId="Equation.DSMT4">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Solution Families</a:t>
            </a:r>
            <a:endParaRPr lang="en-US" dirty="0"/>
          </a:p>
        </p:txBody>
      </p:sp>
      <p:sp>
        <p:nvSpPr>
          <p:cNvPr id="3" name="Content Placeholder 2"/>
          <p:cNvSpPr>
            <a:spLocks noGrp="1"/>
          </p:cNvSpPr>
          <p:nvPr>
            <p:ph idx="1"/>
          </p:nvPr>
        </p:nvSpPr>
        <p:spPr/>
        <p:txBody>
          <a:bodyPr/>
          <a:lstStyle/>
          <a:p>
            <a:r>
              <a:rPr lang="en-US" dirty="0" smtClean="0"/>
              <a:t>By using our equations from Case A, we see:</a:t>
            </a:r>
          </a:p>
          <a:p>
            <a:endParaRPr lang="en-US" dirty="0" smtClean="0"/>
          </a:p>
          <a:p>
            <a:endParaRPr lang="en-US" dirty="0" smtClean="0"/>
          </a:p>
          <a:p>
            <a:endParaRPr lang="en-US" dirty="0" smtClean="0"/>
          </a:p>
          <a:p>
            <a:pPr>
              <a:buNone/>
            </a:pPr>
            <a:endParaRPr lang="en-US" dirty="0" smtClean="0"/>
          </a:p>
          <a:p>
            <a:endParaRPr lang="en-US" dirty="0" smtClean="0"/>
          </a:p>
          <a:p>
            <a:pPr>
              <a:buNone/>
            </a:pPr>
            <a:endParaRPr lang="en-US" dirty="0" smtClean="0"/>
          </a:p>
          <a:p>
            <a:endParaRPr lang="en-US" dirty="0"/>
          </a:p>
        </p:txBody>
      </p:sp>
      <p:graphicFrame>
        <p:nvGraphicFramePr>
          <p:cNvPr id="5" name="Object 4"/>
          <p:cNvGraphicFramePr>
            <a:graphicFrameLocks noChangeAspect="1"/>
          </p:cNvGraphicFramePr>
          <p:nvPr/>
        </p:nvGraphicFramePr>
        <p:xfrm>
          <a:off x="2314576" y="4806696"/>
          <a:ext cx="5457824" cy="1746504"/>
        </p:xfrm>
        <a:graphic>
          <a:graphicData uri="http://schemas.openxmlformats.org/presentationml/2006/ole">
            <p:oleObj spid="_x0000_s33795" name="Equation" r:id="rId3" imgW="2857320" imgH="914400" progId="Equation.DSMT4">
              <p:embed/>
            </p:oleObj>
          </a:graphicData>
        </a:graphic>
      </p:graphicFrame>
      <p:graphicFrame>
        <p:nvGraphicFramePr>
          <p:cNvPr id="6" name="Object 5"/>
          <p:cNvGraphicFramePr>
            <a:graphicFrameLocks noChangeAspect="1"/>
          </p:cNvGraphicFramePr>
          <p:nvPr/>
        </p:nvGraphicFramePr>
        <p:xfrm>
          <a:off x="2362200" y="2438400"/>
          <a:ext cx="5334000" cy="1761688"/>
        </p:xfrm>
        <a:graphic>
          <a:graphicData uri="http://schemas.openxmlformats.org/presentationml/2006/ole">
            <p:oleObj spid="_x0000_s33796" name="Equation" r:id="rId4" imgW="2768400" imgH="914400" progId="Equation.DSMT4">
              <p:embed/>
            </p:oleObj>
          </a:graphicData>
        </a:graphic>
      </p:graphicFrame>
      <p:sp>
        <p:nvSpPr>
          <p:cNvPr id="7" name="TextBox 6"/>
          <p:cNvSpPr txBox="1"/>
          <p:nvPr/>
        </p:nvSpPr>
        <p:spPr>
          <a:xfrm>
            <a:off x="4572000" y="4191000"/>
            <a:ext cx="700833" cy="523220"/>
          </a:xfrm>
          <a:prstGeom prst="rect">
            <a:avLst/>
          </a:prstGeom>
          <a:noFill/>
        </p:spPr>
        <p:txBody>
          <a:bodyPr wrap="none" rtlCol="0">
            <a:spAutoFit/>
          </a:bodyPr>
          <a:lstStyle/>
          <a:p>
            <a:r>
              <a:rPr lang="en-US" sz="2800" dirty="0" smtClean="0"/>
              <a:t>and</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Solution Families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dirty="0" smtClean="0"/>
              <a:t>By setting these coefficients equal to zero and solving in terms of epsilon, we see that:</a:t>
            </a:r>
          </a:p>
          <a:p>
            <a:pPr>
              <a:buNone/>
            </a:pPr>
            <a:endParaRPr lang="en-US" dirty="0" smtClean="0"/>
          </a:p>
          <a:p>
            <a:pPr>
              <a:buNone/>
            </a:pPr>
            <a:endParaRPr lang="en-US" dirty="0" smtClean="0"/>
          </a:p>
          <a:p>
            <a:pPr>
              <a:buNone/>
            </a:pPr>
            <a:endParaRPr lang="en-US" dirty="0" smtClean="0"/>
          </a:p>
          <a:p>
            <a:endParaRPr lang="en-US" dirty="0"/>
          </a:p>
        </p:txBody>
      </p:sp>
      <p:graphicFrame>
        <p:nvGraphicFramePr>
          <p:cNvPr id="35844" name="Object 3"/>
          <p:cNvGraphicFramePr>
            <a:graphicFrameLocks noChangeAspect="1"/>
          </p:cNvGraphicFramePr>
          <p:nvPr/>
        </p:nvGraphicFramePr>
        <p:xfrm>
          <a:off x="1905000" y="1447800"/>
          <a:ext cx="4917629" cy="831048"/>
        </p:xfrm>
        <a:graphic>
          <a:graphicData uri="http://schemas.openxmlformats.org/presentationml/2006/ole">
            <p:oleObj spid="_x0000_s35844" name="Equation" r:id="rId3" imgW="2857320" imgH="482400" progId="Equation.DSMT4">
              <p:embed/>
            </p:oleObj>
          </a:graphicData>
        </a:graphic>
      </p:graphicFrame>
      <p:graphicFrame>
        <p:nvGraphicFramePr>
          <p:cNvPr id="35845" name="Object 4"/>
          <p:cNvGraphicFramePr>
            <a:graphicFrameLocks noChangeAspect="1"/>
          </p:cNvGraphicFramePr>
          <p:nvPr/>
        </p:nvGraphicFramePr>
        <p:xfrm>
          <a:off x="1905000" y="2286000"/>
          <a:ext cx="4806060" cy="838200"/>
        </p:xfrm>
        <a:graphic>
          <a:graphicData uri="http://schemas.openxmlformats.org/presentationml/2006/ole">
            <p:oleObj spid="_x0000_s35845" name="Equation" r:id="rId4" imgW="2768400" imgH="482400" progId="Equation.DSMT4">
              <p:embed/>
            </p:oleObj>
          </a:graphicData>
        </a:graphic>
      </p:graphicFrame>
      <p:graphicFrame>
        <p:nvGraphicFramePr>
          <p:cNvPr id="10" name="Object 9"/>
          <p:cNvGraphicFramePr>
            <a:graphicFrameLocks noChangeAspect="1"/>
          </p:cNvGraphicFramePr>
          <p:nvPr/>
        </p:nvGraphicFramePr>
        <p:xfrm>
          <a:off x="4114800" y="3328988"/>
          <a:ext cx="914400" cy="198437"/>
        </p:xfrm>
        <a:graphic>
          <a:graphicData uri="http://schemas.openxmlformats.org/presentationml/2006/ole">
            <p:oleObj spid="_x0000_s35846" name="Equation" r:id="rId5" imgW="914400" imgH="198720" progId="Equation.DSMT4">
              <p:embed/>
            </p:oleObj>
          </a:graphicData>
        </a:graphic>
      </p:graphicFrame>
      <p:graphicFrame>
        <p:nvGraphicFramePr>
          <p:cNvPr id="11" name="Table 10"/>
          <p:cNvGraphicFramePr>
            <a:graphicFrameLocks noGrp="1"/>
          </p:cNvGraphicFramePr>
          <p:nvPr/>
        </p:nvGraphicFramePr>
        <p:xfrm>
          <a:off x="2895599" y="4419600"/>
          <a:ext cx="4495801" cy="1854200"/>
        </p:xfrm>
        <a:graphic>
          <a:graphicData uri="http://schemas.openxmlformats.org/drawingml/2006/table">
            <a:tbl>
              <a:tblPr firstRow="1" bandRow="1">
                <a:tableStyleId>{3B4B98B0-60AC-42C2-AFA5-B58CD77FA1E5}</a:tableStyleId>
              </a:tblPr>
              <a:tblGrid>
                <a:gridCol w="674370"/>
                <a:gridCol w="1840231"/>
                <a:gridCol w="1981200"/>
              </a:tblGrid>
              <a:tr h="370840">
                <a:tc>
                  <a:txBody>
                    <a:bodyPr/>
                    <a:lstStyle/>
                    <a:p>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graphicFrame>
        <p:nvGraphicFramePr>
          <p:cNvPr id="12" name="Object 11"/>
          <p:cNvGraphicFramePr>
            <a:graphicFrameLocks noChangeAspect="1"/>
          </p:cNvGraphicFramePr>
          <p:nvPr/>
        </p:nvGraphicFramePr>
        <p:xfrm>
          <a:off x="3047999" y="4876800"/>
          <a:ext cx="314633" cy="304800"/>
        </p:xfrm>
        <a:graphic>
          <a:graphicData uri="http://schemas.openxmlformats.org/presentationml/2006/ole">
            <p:oleObj spid="_x0000_s35847" name="Equation" r:id="rId6" imgW="152280" imgH="139680" progId="Equation.DSMT4">
              <p:embed/>
            </p:oleObj>
          </a:graphicData>
        </a:graphic>
      </p:graphicFrame>
      <p:graphicFrame>
        <p:nvGraphicFramePr>
          <p:cNvPr id="13" name="Object 12"/>
          <p:cNvGraphicFramePr>
            <a:graphicFrameLocks noChangeAspect="1"/>
          </p:cNvGraphicFramePr>
          <p:nvPr/>
        </p:nvGraphicFramePr>
        <p:xfrm>
          <a:off x="3047999" y="5181600"/>
          <a:ext cx="285750" cy="381000"/>
        </p:xfrm>
        <a:graphic>
          <a:graphicData uri="http://schemas.openxmlformats.org/presentationml/2006/ole">
            <p:oleObj spid="_x0000_s35848" name="Equation" r:id="rId7" imgW="152280" imgH="203040" progId="Equation.DSMT4">
              <p:embed/>
            </p:oleObj>
          </a:graphicData>
        </a:graphic>
      </p:graphicFrame>
      <p:graphicFrame>
        <p:nvGraphicFramePr>
          <p:cNvPr id="14" name="Object 13"/>
          <p:cNvGraphicFramePr>
            <a:graphicFrameLocks noChangeAspect="1"/>
          </p:cNvGraphicFramePr>
          <p:nvPr/>
        </p:nvGraphicFramePr>
        <p:xfrm>
          <a:off x="3047999" y="5547360"/>
          <a:ext cx="304800" cy="396240"/>
        </p:xfrm>
        <a:graphic>
          <a:graphicData uri="http://schemas.openxmlformats.org/presentationml/2006/ole">
            <p:oleObj spid="_x0000_s35849" name="Equation" r:id="rId8" imgW="126720" imgH="164880" progId="Equation.DSMT4">
              <p:embed/>
            </p:oleObj>
          </a:graphicData>
        </a:graphic>
      </p:graphicFrame>
      <p:graphicFrame>
        <p:nvGraphicFramePr>
          <p:cNvPr id="15" name="Object 14"/>
          <p:cNvGraphicFramePr>
            <a:graphicFrameLocks noChangeAspect="1"/>
          </p:cNvGraphicFramePr>
          <p:nvPr/>
        </p:nvGraphicFramePr>
        <p:xfrm>
          <a:off x="3047999" y="5936673"/>
          <a:ext cx="304800" cy="387927"/>
        </p:xfrm>
        <a:graphic>
          <a:graphicData uri="http://schemas.openxmlformats.org/presentationml/2006/ole">
            <p:oleObj spid="_x0000_s35850" name="Equation" r:id="rId9" imgW="139680" imgH="177480" progId="Equation.DSMT4">
              <p:embed/>
            </p:oleObj>
          </a:graphicData>
        </a:graphic>
      </p:graphicFrame>
      <p:graphicFrame>
        <p:nvGraphicFramePr>
          <p:cNvPr id="16" name="Object 15"/>
          <p:cNvGraphicFramePr>
            <a:graphicFrameLocks noChangeAspect="1"/>
          </p:cNvGraphicFramePr>
          <p:nvPr/>
        </p:nvGraphicFramePr>
        <p:xfrm>
          <a:off x="4113496" y="4800600"/>
          <a:ext cx="610904" cy="315912"/>
        </p:xfrm>
        <a:graphic>
          <a:graphicData uri="http://schemas.openxmlformats.org/presentationml/2006/ole">
            <p:oleObj spid="_x0000_s35851" name="Equation" r:id="rId10" imgW="291960" imgH="177480" progId="Equation.DSMT4">
              <p:embed/>
            </p:oleObj>
          </a:graphicData>
        </a:graphic>
      </p:graphicFrame>
      <p:graphicFrame>
        <p:nvGraphicFramePr>
          <p:cNvPr id="35852" name="Object 12"/>
          <p:cNvGraphicFramePr>
            <a:graphicFrameLocks noChangeAspect="1"/>
          </p:cNvGraphicFramePr>
          <p:nvPr/>
        </p:nvGraphicFramePr>
        <p:xfrm>
          <a:off x="3959225" y="5943600"/>
          <a:ext cx="769938" cy="315913"/>
        </p:xfrm>
        <a:graphic>
          <a:graphicData uri="http://schemas.openxmlformats.org/presentationml/2006/ole">
            <p:oleObj spid="_x0000_s35852" name="Equation" r:id="rId11" imgW="368280" imgH="177480" progId="Equation.DSMT4">
              <p:embed/>
            </p:oleObj>
          </a:graphicData>
        </a:graphic>
      </p:graphicFrame>
      <p:graphicFrame>
        <p:nvGraphicFramePr>
          <p:cNvPr id="35853" name="Object 13"/>
          <p:cNvGraphicFramePr>
            <a:graphicFrameLocks noChangeAspect="1"/>
          </p:cNvGraphicFramePr>
          <p:nvPr/>
        </p:nvGraphicFramePr>
        <p:xfrm>
          <a:off x="3954462" y="5562600"/>
          <a:ext cx="769938" cy="315913"/>
        </p:xfrm>
        <a:graphic>
          <a:graphicData uri="http://schemas.openxmlformats.org/presentationml/2006/ole">
            <p:oleObj spid="_x0000_s35853" name="Equation" r:id="rId12" imgW="368280" imgH="177480" progId="Equation.DSMT4">
              <p:embed/>
            </p:oleObj>
          </a:graphicData>
        </a:graphic>
      </p:graphicFrame>
      <p:graphicFrame>
        <p:nvGraphicFramePr>
          <p:cNvPr id="35854" name="Object 14"/>
          <p:cNvGraphicFramePr>
            <a:graphicFrameLocks noChangeAspect="1"/>
          </p:cNvGraphicFramePr>
          <p:nvPr/>
        </p:nvGraphicFramePr>
        <p:xfrm>
          <a:off x="4114800" y="5181600"/>
          <a:ext cx="584200" cy="315913"/>
        </p:xfrm>
        <a:graphic>
          <a:graphicData uri="http://schemas.openxmlformats.org/presentationml/2006/ole">
            <p:oleObj spid="_x0000_s35854" name="Equation" r:id="rId13" imgW="279360" imgH="177480" progId="Equation.DSMT4">
              <p:embed/>
            </p:oleObj>
          </a:graphicData>
        </a:graphic>
      </p:graphicFrame>
      <p:graphicFrame>
        <p:nvGraphicFramePr>
          <p:cNvPr id="35855" name="Object 15"/>
          <p:cNvGraphicFramePr>
            <a:graphicFrameLocks noChangeAspect="1"/>
          </p:cNvGraphicFramePr>
          <p:nvPr/>
        </p:nvGraphicFramePr>
        <p:xfrm>
          <a:off x="5713412" y="4800600"/>
          <a:ext cx="1220788" cy="315913"/>
        </p:xfrm>
        <a:graphic>
          <a:graphicData uri="http://schemas.openxmlformats.org/presentationml/2006/ole">
            <p:oleObj spid="_x0000_s35855" name="Equation" r:id="rId14" imgW="583920" imgH="177480" progId="Equation.DSMT4">
              <p:embed/>
            </p:oleObj>
          </a:graphicData>
        </a:graphic>
      </p:graphicFrame>
      <p:graphicFrame>
        <p:nvGraphicFramePr>
          <p:cNvPr id="35856" name="Object 16"/>
          <p:cNvGraphicFramePr>
            <a:graphicFrameLocks noChangeAspect="1"/>
          </p:cNvGraphicFramePr>
          <p:nvPr/>
        </p:nvGraphicFramePr>
        <p:xfrm>
          <a:off x="5581650" y="5170488"/>
          <a:ext cx="1352550" cy="315912"/>
        </p:xfrm>
        <a:graphic>
          <a:graphicData uri="http://schemas.openxmlformats.org/presentationml/2006/ole">
            <p:oleObj spid="_x0000_s35856" name="Equation" r:id="rId15" imgW="647640" imgH="177480" progId="Equation.DSMT4">
              <p:embed/>
            </p:oleObj>
          </a:graphicData>
        </a:graphic>
      </p:graphicFrame>
      <p:graphicFrame>
        <p:nvGraphicFramePr>
          <p:cNvPr id="35857" name="Object 17"/>
          <p:cNvGraphicFramePr>
            <a:graphicFrameLocks noChangeAspect="1"/>
          </p:cNvGraphicFramePr>
          <p:nvPr/>
        </p:nvGraphicFramePr>
        <p:xfrm>
          <a:off x="5527675" y="5562600"/>
          <a:ext cx="1406525" cy="315913"/>
        </p:xfrm>
        <a:graphic>
          <a:graphicData uri="http://schemas.openxmlformats.org/presentationml/2006/ole">
            <p:oleObj spid="_x0000_s35857" name="Equation" r:id="rId16" imgW="672840" imgH="177480" progId="Equation.DSMT4">
              <p:embed/>
            </p:oleObj>
          </a:graphicData>
        </a:graphic>
      </p:graphicFrame>
      <p:graphicFrame>
        <p:nvGraphicFramePr>
          <p:cNvPr id="35859" name="Object 19"/>
          <p:cNvGraphicFramePr>
            <a:graphicFrameLocks noChangeAspect="1"/>
          </p:cNvGraphicFramePr>
          <p:nvPr/>
        </p:nvGraphicFramePr>
        <p:xfrm>
          <a:off x="5535613" y="5932488"/>
          <a:ext cx="1406525" cy="315912"/>
        </p:xfrm>
        <a:graphic>
          <a:graphicData uri="http://schemas.openxmlformats.org/presentationml/2006/ole">
            <p:oleObj spid="_x0000_s35859" name="Equation" r:id="rId17" imgW="672840" imgH="17748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Solution Families</a:t>
            </a:r>
            <a:endParaRPr lang="en-US" dirty="0"/>
          </a:p>
        </p:txBody>
      </p:sp>
      <p:sp>
        <p:nvSpPr>
          <p:cNvPr id="3" name="Content Placeholder 2"/>
          <p:cNvSpPr>
            <a:spLocks noGrp="1"/>
          </p:cNvSpPr>
          <p:nvPr>
            <p:ph idx="1"/>
          </p:nvPr>
        </p:nvSpPr>
        <p:spPr/>
        <p:txBody>
          <a:bodyPr/>
          <a:lstStyle/>
          <a:p>
            <a:r>
              <a:rPr lang="en-US" dirty="0" smtClean="0"/>
              <a:t>From the previous table, by multiplying each row by the least common multiple of the denominators and substituting into our original parametric equations, we get four solution families:</a:t>
            </a:r>
          </a:p>
          <a:p>
            <a:pPr>
              <a:buNone/>
            </a:pPr>
            <a:r>
              <a:rPr lang="en-US" dirty="0" smtClean="0"/>
              <a:t> </a:t>
            </a:r>
          </a:p>
          <a:p>
            <a:endParaRPr lang="en-US" dirty="0" smtClean="0"/>
          </a:p>
          <a:p>
            <a:endParaRPr lang="en-US" dirty="0" smtClean="0"/>
          </a:p>
          <a:p>
            <a:pPr>
              <a:buNone/>
            </a:pPr>
            <a:endParaRPr lang="en-US" dirty="0" smtClean="0"/>
          </a:p>
          <a:p>
            <a:endParaRPr lang="en-US" dirty="0" smtClean="0"/>
          </a:p>
          <a:p>
            <a:pPr>
              <a:buNone/>
            </a:pPr>
            <a:endParaRPr lang="en-US" dirty="0" smtClean="0"/>
          </a:p>
          <a:p>
            <a:endParaRPr lang="en-US" dirty="0"/>
          </a:p>
        </p:txBody>
      </p:sp>
      <p:graphicFrame>
        <p:nvGraphicFramePr>
          <p:cNvPr id="10" name="Object 9"/>
          <p:cNvGraphicFramePr>
            <a:graphicFrameLocks noChangeAspect="1"/>
          </p:cNvGraphicFramePr>
          <p:nvPr/>
        </p:nvGraphicFramePr>
        <p:xfrm>
          <a:off x="4114800" y="3328988"/>
          <a:ext cx="914400" cy="198437"/>
        </p:xfrm>
        <a:graphic>
          <a:graphicData uri="http://schemas.openxmlformats.org/presentationml/2006/ole">
            <p:oleObj spid="_x0000_s36868" name="Equation" r:id="rId3" imgW="914400" imgH="198720" progId="Equation.DSMT4">
              <p:embed/>
            </p:oleObj>
          </a:graphicData>
        </a:graphic>
      </p:graphicFrame>
      <p:graphicFrame>
        <p:nvGraphicFramePr>
          <p:cNvPr id="20" name="Table 19"/>
          <p:cNvGraphicFramePr>
            <a:graphicFrameLocks noGrp="1"/>
          </p:cNvGraphicFramePr>
          <p:nvPr/>
        </p:nvGraphicFramePr>
        <p:xfrm>
          <a:off x="2057400" y="4267200"/>
          <a:ext cx="6096000" cy="1854200"/>
        </p:xfrm>
        <a:graphic>
          <a:graphicData uri="http://schemas.openxmlformats.org/drawingml/2006/table">
            <a:tbl>
              <a:tblPr firstRow="1" bandRow="1">
                <a:tableStyleId>{3B4B98B0-60AC-42C2-AFA5-B58CD77FA1E5}</a:tableStyleId>
              </a:tblPr>
              <a:tblGrid>
                <a:gridCol w="457200"/>
                <a:gridCol w="1143000"/>
                <a:gridCol w="1219200"/>
                <a:gridCol w="1066800"/>
                <a:gridCol w="1193800"/>
                <a:gridCol w="1016000"/>
              </a:tblGrid>
              <a:tr h="37084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1</a:t>
                      </a:r>
                      <a:endParaRPr lang="en-US" dirty="0"/>
                    </a:p>
                  </a:txBody>
                  <a:tcPr/>
                </a:tc>
                <a:tc>
                  <a:txBody>
                    <a:bodyPr/>
                    <a:lstStyle/>
                    <a:p>
                      <a:r>
                        <a:rPr lang="en-US" dirty="0" smtClean="0"/>
                        <a:t>t+2</a:t>
                      </a:r>
                      <a:endParaRPr lang="en-US" i="1" dirty="0"/>
                    </a:p>
                  </a:txBody>
                  <a:tcPr/>
                </a:tc>
                <a:tc>
                  <a:txBody>
                    <a:bodyPr/>
                    <a:lstStyle/>
                    <a:p>
                      <a:r>
                        <a:rPr lang="en-US" dirty="0" smtClean="0"/>
                        <a:t>2t+4</a:t>
                      </a:r>
                      <a:endParaRPr lang="en-US" i="1" dirty="0"/>
                    </a:p>
                  </a:txBody>
                  <a:tcPr/>
                </a:tc>
                <a:tc>
                  <a:txBody>
                    <a:bodyPr/>
                    <a:lstStyle/>
                    <a:p>
                      <a:r>
                        <a:rPr lang="en-US" dirty="0" smtClean="0"/>
                        <a:t>4t+8</a:t>
                      </a:r>
                      <a:endParaRPr lang="en-US" i="1" dirty="0"/>
                    </a:p>
                  </a:txBody>
                  <a:tcPr/>
                </a:tc>
                <a:tc>
                  <a:txBody>
                    <a:bodyPr/>
                    <a:lstStyle/>
                    <a:p>
                      <a:r>
                        <a:rPr lang="en-US" dirty="0" smtClean="0"/>
                        <a:t>5t+10</a:t>
                      </a:r>
                      <a:endParaRPr lang="en-US" i="1" dirty="0"/>
                    </a:p>
                  </a:txBody>
                  <a:tcPr/>
                </a:tc>
                <a:tc>
                  <a:txBody>
                    <a:bodyPr/>
                    <a:lstStyle/>
                    <a:p>
                      <a:r>
                        <a:rPr lang="en-US" dirty="0" smtClean="0"/>
                        <a:t>6t+12</a:t>
                      </a:r>
                      <a:endParaRPr lang="en-US" i="1" dirty="0" smtClean="0"/>
                    </a:p>
                  </a:txBody>
                  <a:tcPr/>
                </a:tc>
              </a:tr>
              <a:tr h="370840">
                <a:tc>
                  <a:txBody>
                    <a:bodyPr/>
                    <a:lstStyle/>
                    <a:p>
                      <a:r>
                        <a:rPr lang="en-US" dirty="0" smtClean="0"/>
                        <a:t>2</a:t>
                      </a:r>
                      <a:endParaRPr lang="en-US" dirty="0"/>
                    </a:p>
                  </a:txBody>
                  <a:tcPr/>
                </a:tc>
                <a:tc>
                  <a:txBody>
                    <a:bodyPr/>
                    <a:lstStyle/>
                    <a:p>
                      <a:r>
                        <a:rPr lang="en-US" dirty="0" smtClean="0"/>
                        <a:t>52t+2</a:t>
                      </a:r>
                      <a:endParaRPr lang="en-US" i="1" dirty="0"/>
                    </a:p>
                  </a:txBody>
                  <a:tcPr/>
                </a:tc>
                <a:tc>
                  <a:txBody>
                    <a:bodyPr/>
                    <a:lstStyle/>
                    <a:p>
                      <a:r>
                        <a:rPr lang="en-US" dirty="0" smtClean="0"/>
                        <a:t>104t+4</a:t>
                      </a:r>
                      <a:endParaRPr lang="en-US" i="1" dirty="0"/>
                    </a:p>
                  </a:txBody>
                  <a:tcPr/>
                </a:tc>
                <a:tc>
                  <a:txBody>
                    <a:bodyPr/>
                    <a:lstStyle/>
                    <a:p>
                      <a:r>
                        <a:rPr lang="en-US" dirty="0" smtClean="0"/>
                        <a:t>217t+8</a:t>
                      </a:r>
                      <a:endParaRPr lang="en-US" i="1" dirty="0"/>
                    </a:p>
                  </a:txBody>
                  <a:tcPr/>
                </a:tc>
                <a:tc>
                  <a:txBody>
                    <a:bodyPr/>
                    <a:lstStyle/>
                    <a:p>
                      <a:r>
                        <a:rPr lang="en-US" dirty="0" smtClean="0"/>
                        <a:t>265t+10</a:t>
                      </a:r>
                      <a:endParaRPr lang="en-US" i="1" dirty="0"/>
                    </a:p>
                  </a:txBody>
                  <a:tcPr/>
                </a:tc>
                <a:tc>
                  <a:txBody>
                    <a:bodyPr/>
                    <a:lstStyle/>
                    <a:p>
                      <a:r>
                        <a:rPr lang="en-US" dirty="0" smtClean="0"/>
                        <a:t>312t+12</a:t>
                      </a:r>
                      <a:endParaRPr lang="en-US" i="1" dirty="0"/>
                    </a:p>
                  </a:txBody>
                  <a:tcPr/>
                </a:tc>
              </a:tr>
              <a:tr h="370840">
                <a:tc>
                  <a:txBody>
                    <a:bodyPr/>
                    <a:lstStyle/>
                    <a:p>
                      <a:r>
                        <a:rPr lang="en-US" dirty="0" smtClean="0"/>
                        <a:t>3</a:t>
                      </a:r>
                      <a:endParaRPr lang="en-US" dirty="0"/>
                    </a:p>
                  </a:txBody>
                  <a:tcPr/>
                </a:tc>
                <a:tc>
                  <a:txBody>
                    <a:bodyPr/>
                    <a:lstStyle/>
                    <a:p>
                      <a:r>
                        <a:rPr lang="en-US" dirty="0" smtClean="0"/>
                        <a:t>73t+2</a:t>
                      </a:r>
                      <a:endParaRPr lang="en-US" i="1" dirty="0"/>
                    </a:p>
                  </a:txBody>
                  <a:tcPr/>
                </a:tc>
                <a:tc>
                  <a:txBody>
                    <a:bodyPr/>
                    <a:lstStyle/>
                    <a:p>
                      <a:r>
                        <a:rPr lang="en-US" dirty="0" smtClean="0"/>
                        <a:t>121t+4</a:t>
                      </a:r>
                      <a:endParaRPr lang="en-US" i="1" dirty="0"/>
                    </a:p>
                  </a:txBody>
                  <a:tcPr/>
                </a:tc>
                <a:tc>
                  <a:txBody>
                    <a:bodyPr/>
                    <a:lstStyle/>
                    <a:p>
                      <a:r>
                        <a:rPr lang="en-US" dirty="0" smtClean="0"/>
                        <a:t>208t+8</a:t>
                      </a:r>
                      <a:endParaRPr lang="en-US" i="1" dirty="0"/>
                    </a:p>
                  </a:txBody>
                  <a:tcPr/>
                </a:tc>
                <a:tc>
                  <a:txBody>
                    <a:bodyPr/>
                    <a:lstStyle/>
                    <a:p>
                      <a:r>
                        <a:rPr lang="en-US" dirty="0" smtClean="0"/>
                        <a:t>260t+10</a:t>
                      </a:r>
                      <a:endParaRPr lang="en-US" i="1" dirty="0"/>
                    </a:p>
                  </a:txBody>
                  <a:tcPr/>
                </a:tc>
                <a:tc>
                  <a:txBody>
                    <a:bodyPr/>
                    <a:lstStyle/>
                    <a:p>
                      <a:r>
                        <a:rPr lang="en-US" dirty="0" smtClean="0"/>
                        <a:t>312t+12</a:t>
                      </a:r>
                      <a:endParaRPr lang="en-US" i="1" dirty="0"/>
                    </a:p>
                  </a:txBody>
                  <a:tcPr/>
                </a:tc>
              </a:tr>
              <a:tr h="370840">
                <a:tc>
                  <a:txBody>
                    <a:bodyPr/>
                    <a:lstStyle/>
                    <a:p>
                      <a:r>
                        <a:rPr lang="en-US" dirty="0" smtClean="0"/>
                        <a:t>4</a:t>
                      </a:r>
                      <a:endParaRPr lang="en-US" dirty="0"/>
                    </a:p>
                  </a:txBody>
                  <a:tcPr/>
                </a:tc>
                <a:tc>
                  <a:txBody>
                    <a:bodyPr/>
                    <a:lstStyle/>
                    <a:p>
                      <a:r>
                        <a:rPr lang="en-US" dirty="0" smtClean="0"/>
                        <a:t>73t+2</a:t>
                      </a:r>
                      <a:endParaRPr lang="en-US" i="1" dirty="0"/>
                    </a:p>
                  </a:txBody>
                  <a:tcPr/>
                </a:tc>
                <a:tc>
                  <a:txBody>
                    <a:bodyPr/>
                    <a:lstStyle/>
                    <a:p>
                      <a:r>
                        <a:rPr lang="en-US" dirty="0" smtClean="0"/>
                        <a:t>121t+4</a:t>
                      </a:r>
                      <a:endParaRPr lang="en-US" i="1" dirty="0"/>
                    </a:p>
                  </a:txBody>
                  <a:tcPr/>
                </a:tc>
                <a:tc>
                  <a:txBody>
                    <a:bodyPr/>
                    <a:lstStyle/>
                    <a:p>
                      <a:r>
                        <a:rPr lang="en-US" dirty="0" smtClean="0"/>
                        <a:t>217t+8</a:t>
                      </a:r>
                      <a:endParaRPr lang="en-US" i="1" dirty="0"/>
                    </a:p>
                  </a:txBody>
                  <a:tcPr/>
                </a:tc>
                <a:tc>
                  <a:txBody>
                    <a:bodyPr/>
                    <a:lstStyle/>
                    <a:p>
                      <a:r>
                        <a:rPr lang="en-US" dirty="0" smtClean="0"/>
                        <a:t>265t+10</a:t>
                      </a:r>
                      <a:endParaRPr lang="en-US" i="1" dirty="0"/>
                    </a:p>
                  </a:txBody>
                  <a:tcPr/>
                </a:tc>
                <a:tc>
                  <a:txBody>
                    <a:bodyPr/>
                    <a:lstStyle/>
                    <a:p>
                      <a:r>
                        <a:rPr lang="en-US" dirty="0" smtClean="0"/>
                        <a:t>312t+12</a:t>
                      </a:r>
                      <a:endParaRPr lang="en-US" i="1" dirty="0"/>
                    </a:p>
                  </a:txBody>
                  <a:tcPr/>
                </a:tc>
              </a:tr>
            </a:tbl>
          </a:graphicData>
        </a:graphic>
      </p:graphicFrame>
      <p:graphicFrame>
        <p:nvGraphicFramePr>
          <p:cNvPr id="36881" name="Object 17"/>
          <p:cNvGraphicFramePr>
            <a:graphicFrameLocks noChangeAspect="1"/>
          </p:cNvGraphicFramePr>
          <p:nvPr/>
        </p:nvGraphicFramePr>
        <p:xfrm>
          <a:off x="2667000" y="4343400"/>
          <a:ext cx="314325" cy="304800"/>
        </p:xfrm>
        <a:graphic>
          <a:graphicData uri="http://schemas.openxmlformats.org/presentationml/2006/ole">
            <p:oleObj spid="_x0000_s36881" name="Equation" r:id="rId4" imgW="152280" imgH="139680" progId="Equation.DSMT4">
              <p:embed/>
            </p:oleObj>
          </a:graphicData>
        </a:graphic>
      </p:graphicFrame>
      <p:graphicFrame>
        <p:nvGraphicFramePr>
          <p:cNvPr id="36882" name="Object 18"/>
          <p:cNvGraphicFramePr>
            <a:graphicFrameLocks noChangeAspect="1"/>
          </p:cNvGraphicFramePr>
          <p:nvPr/>
        </p:nvGraphicFramePr>
        <p:xfrm>
          <a:off x="3829050" y="4267200"/>
          <a:ext cx="285750" cy="381000"/>
        </p:xfrm>
        <a:graphic>
          <a:graphicData uri="http://schemas.openxmlformats.org/presentationml/2006/ole">
            <p:oleObj spid="_x0000_s36882" name="Equation" r:id="rId5" imgW="152280" imgH="203040" progId="Equation.DSMT4">
              <p:embed/>
            </p:oleObj>
          </a:graphicData>
        </a:graphic>
      </p:graphicFrame>
      <p:graphicFrame>
        <p:nvGraphicFramePr>
          <p:cNvPr id="36883" name="Object 19"/>
          <p:cNvGraphicFramePr>
            <a:graphicFrameLocks noChangeAspect="1"/>
          </p:cNvGraphicFramePr>
          <p:nvPr/>
        </p:nvGraphicFramePr>
        <p:xfrm>
          <a:off x="5029200" y="4267200"/>
          <a:ext cx="304800" cy="396875"/>
        </p:xfrm>
        <a:graphic>
          <a:graphicData uri="http://schemas.openxmlformats.org/presentationml/2006/ole">
            <p:oleObj spid="_x0000_s36883" name="Equation" r:id="rId6" imgW="126720" imgH="164880" progId="Equation.DSMT4">
              <p:embed/>
            </p:oleObj>
          </a:graphicData>
        </a:graphic>
      </p:graphicFrame>
      <p:graphicFrame>
        <p:nvGraphicFramePr>
          <p:cNvPr id="36884" name="Object 20"/>
          <p:cNvGraphicFramePr>
            <a:graphicFrameLocks noChangeAspect="1"/>
          </p:cNvGraphicFramePr>
          <p:nvPr/>
        </p:nvGraphicFramePr>
        <p:xfrm>
          <a:off x="6096000" y="4267200"/>
          <a:ext cx="304800" cy="387350"/>
        </p:xfrm>
        <a:graphic>
          <a:graphicData uri="http://schemas.openxmlformats.org/presentationml/2006/ole">
            <p:oleObj spid="_x0000_s36884" name="Equation" r:id="rId7" imgW="139680" imgH="177480" progId="Equation.DSMT4">
              <p:embed/>
            </p:oleObj>
          </a:graphicData>
        </a:graphic>
      </p:graphicFrame>
      <p:graphicFrame>
        <p:nvGraphicFramePr>
          <p:cNvPr id="36885" name="Object 21"/>
          <p:cNvGraphicFramePr>
            <a:graphicFrameLocks noChangeAspect="1"/>
          </p:cNvGraphicFramePr>
          <p:nvPr/>
        </p:nvGraphicFramePr>
        <p:xfrm>
          <a:off x="7315200" y="4308475"/>
          <a:ext cx="277813" cy="304800"/>
        </p:xfrm>
        <a:graphic>
          <a:graphicData uri="http://schemas.openxmlformats.org/presentationml/2006/ole">
            <p:oleObj spid="_x0000_s36885" name="Equation" r:id="rId8" imgW="126720" imgH="139680" progId="Equation.DSMT4">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Solution Families</a:t>
            </a:r>
            <a:endParaRPr lang="en-US" dirty="0"/>
          </a:p>
        </p:txBody>
      </p:sp>
      <p:sp>
        <p:nvSpPr>
          <p:cNvPr id="3" name="Content Placeholder 2"/>
          <p:cNvSpPr>
            <a:spLocks noGrp="1"/>
          </p:cNvSpPr>
          <p:nvPr>
            <p:ph idx="1"/>
          </p:nvPr>
        </p:nvSpPr>
        <p:spPr/>
        <p:txBody>
          <a:bodyPr/>
          <a:lstStyle/>
          <a:p>
            <a:r>
              <a:rPr lang="en-US" dirty="0" smtClean="0"/>
              <a:t>From the previous table, by multiplying each row by the least common multiple of the denominators and substituting into our original parametric equations, we get four solution families:</a:t>
            </a:r>
          </a:p>
          <a:p>
            <a:pPr>
              <a:buNone/>
            </a:pPr>
            <a:r>
              <a:rPr lang="en-US" dirty="0" smtClean="0"/>
              <a:t> </a:t>
            </a:r>
          </a:p>
          <a:p>
            <a:endParaRPr lang="en-US" dirty="0" smtClean="0"/>
          </a:p>
          <a:p>
            <a:endParaRPr lang="en-US" dirty="0" smtClean="0"/>
          </a:p>
          <a:p>
            <a:pPr>
              <a:buNone/>
            </a:pPr>
            <a:endParaRPr lang="en-US" dirty="0" smtClean="0"/>
          </a:p>
          <a:p>
            <a:endParaRPr lang="en-US" dirty="0" smtClean="0"/>
          </a:p>
          <a:p>
            <a:pPr>
              <a:buNone/>
            </a:pPr>
            <a:endParaRPr lang="en-US" dirty="0" smtClean="0"/>
          </a:p>
          <a:p>
            <a:endParaRPr lang="en-US" dirty="0"/>
          </a:p>
        </p:txBody>
      </p:sp>
      <p:graphicFrame>
        <p:nvGraphicFramePr>
          <p:cNvPr id="10" name="Object 9"/>
          <p:cNvGraphicFramePr>
            <a:graphicFrameLocks noChangeAspect="1"/>
          </p:cNvGraphicFramePr>
          <p:nvPr/>
        </p:nvGraphicFramePr>
        <p:xfrm>
          <a:off x="4114800" y="3328988"/>
          <a:ext cx="914400" cy="198437"/>
        </p:xfrm>
        <a:graphic>
          <a:graphicData uri="http://schemas.openxmlformats.org/presentationml/2006/ole">
            <p:oleObj spid="_x0000_s41986" name="Equation" r:id="rId3" imgW="914400" imgH="198720" progId="Equation.DSMT4">
              <p:embed/>
            </p:oleObj>
          </a:graphicData>
        </a:graphic>
      </p:graphicFrame>
      <p:graphicFrame>
        <p:nvGraphicFramePr>
          <p:cNvPr id="20" name="Table 19"/>
          <p:cNvGraphicFramePr>
            <a:graphicFrameLocks noGrp="1"/>
          </p:cNvGraphicFramePr>
          <p:nvPr/>
        </p:nvGraphicFramePr>
        <p:xfrm>
          <a:off x="2057400" y="4267200"/>
          <a:ext cx="6096000" cy="1854200"/>
        </p:xfrm>
        <a:graphic>
          <a:graphicData uri="http://schemas.openxmlformats.org/drawingml/2006/table">
            <a:tbl>
              <a:tblPr firstRow="1" bandRow="1">
                <a:tableStyleId>{3B4B98B0-60AC-42C2-AFA5-B58CD77FA1E5}</a:tableStyleId>
              </a:tblPr>
              <a:tblGrid>
                <a:gridCol w="457200"/>
                <a:gridCol w="1143000"/>
                <a:gridCol w="1219200"/>
                <a:gridCol w="1066800"/>
                <a:gridCol w="1193800"/>
                <a:gridCol w="1016000"/>
              </a:tblGrid>
              <a:tr h="37084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1</a:t>
                      </a:r>
                      <a:endParaRPr lang="en-US" dirty="0"/>
                    </a:p>
                  </a:txBody>
                  <a:tcPr/>
                </a:tc>
                <a:tc>
                  <a:txBody>
                    <a:bodyPr/>
                    <a:lstStyle/>
                    <a:p>
                      <a:r>
                        <a:rPr lang="en-US" dirty="0" smtClean="0"/>
                        <a:t>t</a:t>
                      </a:r>
                      <a:endParaRPr lang="en-US" i="1" dirty="0"/>
                    </a:p>
                  </a:txBody>
                  <a:tcPr/>
                </a:tc>
                <a:tc>
                  <a:txBody>
                    <a:bodyPr/>
                    <a:lstStyle/>
                    <a:p>
                      <a:r>
                        <a:rPr lang="en-US" dirty="0" smtClean="0"/>
                        <a:t>2t</a:t>
                      </a:r>
                      <a:endParaRPr lang="en-US" i="1" dirty="0"/>
                    </a:p>
                  </a:txBody>
                  <a:tcPr/>
                </a:tc>
                <a:tc>
                  <a:txBody>
                    <a:bodyPr/>
                    <a:lstStyle/>
                    <a:p>
                      <a:r>
                        <a:rPr lang="en-US" dirty="0" smtClean="0"/>
                        <a:t>4t</a:t>
                      </a:r>
                      <a:endParaRPr lang="en-US" i="1" dirty="0"/>
                    </a:p>
                  </a:txBody>
                  <a:tcPr/>
                </a:tc>
                <a:tc>
                  <a:txBody>
                    <a:bodyPr/>
                    <a:lstStyle/>
                    <a:p>
                      <a:r>
                        <a:rPr lang="en-US" dirty="0" smtClean="0"/>
                        <a:t>5t</a:t>
                      </a:r>
                      <a:endParaRPr lang="en-US" i="1" dirty="0"/>
                    </a:p>
                  </a:txBody>
                  <a:tcPr/>
                </a:tc>
                <a:tc>
                  <a:txBody>
                    <a:bodyPr/>
                    <a:lstStyle/>
                    <a:p>
                      <a:r>
                        <a:rPr lang="en-US" dirty="0" smtClean="0"/>
                        <a:t>6t</a:t>
                      </a:r>
                      <a:endParaRPr lang="en-US" i="1" dirty="0" smtClean="0"/>
                    </a:p>
                  </a:txBody>
                  <a:tcPr/>
                </a:tc>
              </a:tr>
              <a:tr h="370840">
                <a:tc>
                  <a:txBody>
                    <a:bodyPr/>
                    <a:lstStyle/>
                    <a:p>
                      <a:r>
                        <a:rPr lang="en-US" dirty="0" smtClean="0"/>
                        <a:t>2</a:t>
                      </a:r>
                      <a:endParaRPr lang="en-US" dirty="0"/>
                    </a:p>
                  </a:txBody>
                  <a:tcPr/>
                </a:tc>
                <a:tc>
                  <a:txBody>
                    <a:bodyPr/>
                    <a:lstStyle/>
                    <a:p>
                      <a:r>
                        <a:rPr lang="en-US" dirty="0" smtClean="0"/>
                        <a:t>52t+2</a:t>
                      </a:r>
                      <a:endParaRPr lang="en-US" i="1" dirty="0"/>
                    </a:p>
                  </a:txBody>
                  <a:tcPr/>
                </a:tc>
                <a:tc>
                  <a:txBody>
                    <a:bodyPr/>
                    <a:lstStyle/>
                    <a:p>
                      <a:r>
                        <a:rPr lang="en-US" dirty="0" smtClean="0"/>
                        <a:t>104t+4</a:t>
                      </a:r>
                      <a:endParaRPr lang="en-US" i="1" dirty="0"/>
                    </a:p>
                  </a:txBody>
                  <a:tcPr/>
                </a:tc>
                <a:tc>
                  <a:txBody>
                    <a:bodyPr/>
                    <a:lstStyle/>
                    <a:p>
                      <a:r>
                        <a:rPr lang="en-US" dirty="0" smtClean="0"/>
                        <a:t>217t+8</a:t>
                      </a:r>
                      <a:endParaRPr lang="en-US" i="1" dirty="0"/>
                    </a:p>
                  </a:txBody>
                  <a:tcPr/>
                </a:tc>
                <a:tc>
                  <a:txBody>
                    <a:bodyPr/>
                    <a:lstStyle/>
                    <a:p>
                      <a:r>
                        <a:rPr lang="en-US" dirty="0" smtClean="0"/>
                        <a:t>265t+10</a:t>
                      </a:r>
                      <a:endParaRPr lang="en-US" i="1" dirty="0"/>
                    </a:p>
                  </a:txBody>
                  <a:tcPr/>
                </a:tc>
                <a:tc>
                  <a:txBody>
                    <a:bodyPr/>
                    <a:lstStyle/>
                    <a:p>
                      <a:r>
                        <a:rPr lang="en-US" dirty="0" smtClean="0"/>
                        <a:t>312t+12</a:t>
                      </a:r>
                      <a:endParaRPr lang="en-US" i="1" dirty="0"/>
                    </a:p>
                  </a:txBody>
                  <a:tcPr/>
                </a:tc>
              </a:tr>
              <a:tr h="370840">
                <a:tc>
                  <a:txBody>
                    <a:bodyPr/>
                    <a:lstStyle/>
                    <a:p>
                      <a:r>
                        <a:rPr lang="en-US" dirty="0" smtClean="0"/>
                        <a:t>3</a:t>
                      </a:r>
                      <a:endParaRPr lang="en-US" dirty="0"/>
                    </a:p>
                  </a:txBody>
                  <a:tcPr/>
                </a:tc>
                <a:tc>
                  <a:txBody>
                    <a:bodyPr/>
                    <a:lstStyle/>
                    <a:p>
                      <a:r>
                        <a:rPr lang="en-US" dirty="0" smtClean="0"/>
                        <a:t>73t+2</a:t>
                      </a:r>
                      <a:endParaRPr lang="en-US" i="1" dirty="0"/>
                    </a:p>
                  </a:txBody>
                  <a:tcPr/>
                </a:tc>
                <a:tc>
                  <a:txBody>
                    <a:bodyPr/>
                    <a:lstStyle/>
                    <a:p>
                      <a:r>
                        <a:rPr lang="en-US" dirty="0" smtClean="0"/>
                        <a:t>121t+4</a:t>
                      </a:r>
                      <a:endParaRPr lang="en-US" i="1" dirty="0"/>
                    </a:p>
                  </a:txBody>
                  <a:tcPr/>
                </a:tc>
                <a:tc>
                  <a:txBody>
                    <a:bodyPr/>
                    <a:lstStyle/>
                    <a:p>
                      <a:r>
                        <a:rPr lang="en-US" dirty="0" smtClean="0"/>
                        <a:t>208t+8</a:t>
                      </a:r>
                      <a:endParaRPr lang="en-US" i="1" dirty="0"/>
                    </a:p>
                  </a:txBody>
                  <a:tcPr/>
                </a:tc>
                <a:tc>
                  <a:txBody>
                    <a:bodyPr/>
                    <a:lstStyle/>
                    <a:p>
                      <a:r>
                        <a:rPr lang="en-US" dirty="0" smtClean="0"/>
                        <a:t>260t+10</a:t>
                      </a:r>
                      <a:endParaRPr lang="en-US" i="1" dirty="0"/>
                    </a:p>
                  </a:txBody>
                  <a:tcPr/>
                </a:tc>
                <a:tc>
                  <a:txBody>
                    <a:bodyPr/>
                    <a:lstStyle/>
                    <a:p>
                      <a:r>
                        <a:rPr lang="en-US" dirty="0" smtClean="0"/>
                        <a:t>312t+12</a:t>
                      </a:r>
                      <a:endParaRPr lang="en-US" i="1" dirty="0"/>
                    </a:p>
                  </a:txBody>
                  <a:tcPr/>
                </a:tc>
              </a:tr>
              <a:tr h="370840">
                <a:tc>
                  <a:txBody>
                    <a:bodyPr/>
                    <a:lstStyle/>
                    <a:p>
                      <a:r>
                        <a:rPr lang="en-US" dirty="0" smtClean="0"/>
                        <a:t>4</a:t>
                      </a:r>
                      <a:endParaRPr lang="en-US" dirty="0"/>
                    </a:p>
                  </a:txBody>
                  <a:tcPr/>
                </a:tc>
                <a:tc>
                  <a:txBody>
                    <a:bodyPr/>
                    <a:lstStyle/>
                    <a:p>
                      <a:r>
                        <a:rPr lang="en-US" dirty="0" smtClean="0"/>
                        <a:t>73t+2</a:t>
                      </a:r>
                      <a:endParaRPr lang="en-US" i="1" dirty="0"/>
                    </a:p>
                  </a:txBody>
                  <a:tcPr/>
                </a:tc>
                <a:tc>
                  <a:txBody>
                    <a:bodyPr/>
                    <a:lstStyle/>
                    <a:p>
                      <a:r>
                        <a:rPr lang="en-US" dirty="0" smtClean="0"/>
                        <a:t>121t+4</a:t>
                      </a:r>
                      <a:endParaRPr lang="en-US" i="1" dirty="0"/>
                    </a:p>
                  </a:txBody>
                  <a:tcPr/>
                </a:tc>
                <a:tc>
                  <a:txBody>
                    <a:bodyPr/>
                    <a:lstStyle/>
                    <a:p>
                      <a:r>
                        <a:rPr lang="en-US" dirty="0" smtClean="0"/>
                        <a:t>217t+8</a:t>
                      </a:r>
                      <a:endParaRPr lang="en-US" i="1" dirty="0"/>
                    </a:p>
                  </a:txBody>
                  <a:tcPr/>
                </a:tc>
                <a:tc>
                  <a:txBody>
                    <a:bodyPr/>
                    <a:lstStyle/>
                    <a:p>
                      <a:r>
                        <a:rPr lang="en-US" dirty="0" smtClean="0"/>
                        <a:t>265t+10</a:t>
                      </a:r>
                      <a:endParaRPr lang="en-US" i="1" dirty="0"/>
                    </a:p>
                  </a:txBody>
                  <a:tcPr/>
                </a:tc>
                <a:tc>
                  <a:txBody>
                    <a:bodyPr/>
                    <a:lstStyle/>
                    <a:p>
                      <a:r>
                        <a:rPr lang="en-US" dirty="0" smtClean="0"/>
                        <a:t>312t+12</a:t>
                      </a:r>
                      <a:endParaRPr lang="en-US" i="1" dirty="0"/>
                    </a:p>
                  </a:txBody>
                  <a:tcPr/>
                </a:tc>
              </a:tr>
            </a:tbl>
          </a:graphicData>
        </a:graphic>
      </p:graphicFrame>
      <p:graphicFrame>
        <p:nvGraphicFramePr>
          <p:cNvPr id="36881" name="Object 17"/>
          <p:cNvGraphicFramePr>
            <a:graphicFrameLocks noChangeAspect="1"/>
          </p:cNvGraphicFramePr>
          <p:nvPr/>
        </p:nvGraphicFramePr>
        <p:xfrm>
          <a:off x="2667000" y="4343400"/>
          <a:ext cx="314325" cy="304800"/>
        </p:xfrm>
        <a:graphic>
          <a:graphicData uri="http://schemas.openxmlformats.org/presentationml/2006/ole">
            <p:oleObj spid="_x0000_s41987" name="Equation" r:id="rId4" imgW="152280" imgH="139680" progId="Equation.DSMT4">
              <p:embed/>
            </p:oleObj>
          </a:graphicData>
        </a:graphic>
      </p:graphicFrame>
      <p:graphicFrame>
        <p:nvGraphicFramePr>
          <p:cNvPr id="36882" name="Object 18"/>
          <p:cNvGraphicFramePr>
            <a:graphicFrameLocks noChangeAspect="1"/>
          </p:cNvGraphicFramePr>
          <p:nvPr/>
        </p:nvGraphicFramePr>
        <p:xfrm>
          <a:off x="3829050" y="4267200"/>
          <a:ext cx="285750" cy="381000"/>
        </p:xfrm>
        <a:graphic>
          <a:graphicData uri="http://schemas.openxmlformats.org/presentationml/2006/ole">
            <p:oleObj spid="_x0000_s41988" name="Equation" r:id="rId5" imgW="152280" imgH="203040" progId="Equation.DSMT4">
              <p:embed/>
            </p:oleObj>
          </a:graphicData>
        </a:graphic>
      </p:graphicFrame>
      <p:graphicFrame>
        <p:nvGraphicFramePr>
          <p:cNvPr id="36883" name="Object 19"/>
          <p:cNvGraphicFramePr>
            <a:graphicFrameLocks noChangeAspect="1"/>
          </p:cNvGraphicFramePr>
          <p:nvPr/>
        </p:nvGraphicFramePr>
        <p:xfrm>
          <a:off x="5029200" y="4267200"/>
          <a:ext cx="304800" cy="396875"/>
        </p:xfrm>
        <a:graphic>
          <a:graphicData uri="http://schemas.openxmlformats.org/presentationml/2006/ole">
            <p:oleObj spid="_x0000_s41989" name="Equation" r:id="rId6" imgW="126720" imgH="164880" progId="Equation.DSMT4">
              <p:embed/>
            </p:oleObj>
          </a:graphicData>
        </a:graphic>
      </p:graphicFrame>
      <p:graphicFrame>
        <p:nvGraphicFramePr>
          <p:cNvPr id="36884" name="Object 20"/>
          <p:cNvGraphicFramePr>
            <a:graphicFrameLocks noChangeAspect="1"/>
          </p:cNvGraphicFramePr>
          <p:nvPr/>
        </p:nvGraphicFramePr>
        <p:xfrm>
          <a:off x="6096000" y="4267200"/>
          <a:ext cx="304800" cy="387350"/>
        </p:xfrm>
        <a:graphic>
          <a:graphicData uri="http://schemas.openxmlformats.org/presentationml/2006/ole">
            <p:oleObj spid="_x0000_s41990" name="Equation" r:id="rId7" imgW="139680" imgH="177480" progId="Equation.DSMT4">
              <p:embed/>
            </p:oleObj>
          </a:graphicData>
        </a:graphic>
      </p:graphicFrame>
      <p:graphicFrame>
        <p:nvGraphicFramePr>
          <p:cNvPr id="36885" name="Object 21"/>
          <p:cNvGraphicFramePr>
            <a:graphicFrameLocks noChangeAspect="1"/>
          </p:cNvGraphicFramePr>
          <p:nvPr/>
        </p:nvGraphicFramePr>
        <p:xfrm>
          <a:off x="7315200" y="4308475"/>
          <a:ext cx="277813" cy="304800"/>
        </p:xfrm>
        <a:graphic>
          <a:graphicData uri="http://schemas.openxmlformats.org/presentationml/2006/ole">
            <p:oleObj spid="_x0000_s41991" name="Equation" r:id="rId8" imgW="126720" imgH="139680" progId="Equation.DSMT4">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Solution Families for the Two Cut Case</a:t>
            </a:r>
            <a:endParaRPr lang="en-US" dirty="0"/>
          </a:p>
        </p:txBody>
      </p:sp>
      <p:graphicFrame>
        <p:nvGraphicFramePr>
          <p:cNvPr id="5" name="Table 4"/>
          <p:cNvGraphicFramePr>
            <a:graphicFrameLocks noGrp="1"/>
          </p:cNvGraphicFramePr>
          <p:nvPr/>
        </p:nvGraphicFramePr>
        <p:xfrm>
          <a:off x="2895600" y="1752600"/>
          <a:ext cx="4064000" cy="4450080"/>
        </p:xfrm>
        <a:graphic>
          <a:graphicData uri="http://schemas.openxmlformats.org/drawingml/2006/table">
            <a:tbl>
              <a:tblPr firstRow="1" bandRow="1">
                <a:tableStyleId>{3B4B98B0-60AC-42C2-AFA5-B58CD77FA1E5}</a:tableStyleId>
              </a:tblPr>
              <a:tblGrid>
                <a:gridCol w="2032000"/>
                <a:gridCol w="2032000"/>
              </a:tblGrid>
              <a:tr h="370840">
                <a:tc>
                  <a:txBody>
                    <a:bodyPr/>
                    <a:lstStyle/>
                    <a:p>
                      <a:pPr algn="ctr"/>
                      <a:r>
                        <a:rPr lang="en-US" dirty="0" smtClean="0"/>
                        <a:t>Case A</a:t>
                      </a:r>
                      <a:endParaRPr lang="en-US" dirty="0"/>
                    </a:p>
                  </a:txBody>
                  <a:tcPr/>
                </a:tc>
                <a:tc>
                  <a:txBody>
                    <a:bodyPr/>
                    <a:lstStyle/>
                    <a:p>
                      <a:pPr algn="ctr"/>
                      <a:r>
                        <a:rPr lang="en-US" dirty="0" smtClean="0"/>
                        <a:t>Case B</a:t>
                      </a:r>
                      <a:endParaRPr lang="en-US" dirty="0"/>
                    </a:p>
                  </a:txBody>
                  <a:tcPr/>
                </a:tc>
              </a:tr>
              <a:tr h="370840">
                <a:tc>
                  <a:txBody>
                    <a:bodyPr/>
                    <a:lstStyle/>
                    <a:p>
                      <a:r>
                        <a:rPr lang="en-US" dirty="0" smtClean="0"/>
                        <a:t>6k</a:t>
                      </a:r>
                      <a:endParaRPr lang="en-US" dirty="0"/>
                    </a:p>
                  </a:txBody>
                  <a:tcPr/>
                </a:tc>
                <a:tc>
                  <a:txBody>
                    <a:bodyPr/>
                    <a:lstStyle/>
                    <a:p>
                      <a:r>
                        <a:rPr lang="en-US" dirty="0" smtClean="0"/>
                        <a:t>15k+5</a:t>
                      </a:r>
                      <a:endParaRPr lang="en-US" dirty="0"/>
                    </a:p>
                  </a:txBody>
                  <a:tcPr/>
                </a:tc>
              </a:tr>
              <a:tr h="370840">
                <a:tc>
                  <a:txBody>
                    <a:bodyPr/>
                    <a:lstStyle/>
                    <a:p>
                      <a:r>
                        <a:rPr lang="en-US" dirty="0" smtClean="0"/>
                        <a:t>6k+5</a:t>
                      </a:r>
                      <a:endParaRPr lang="en-US" dirty="0"/>
                    </a:p>
                  </a:txBody>
                  <a:tcPr/>
                </a:tc>
                <a:tc>
                  <a:txBody>
                    <a:bodyPr/>
                    <a:lstStyle/>
                    <a:p>
                      <a:r>
                        <a:rPr lang="en-US" dirty="0" smtClean="0"/>
                        <a:t>15k+9</a:t>
                      </a:r>
                      <a:endParaRPr lang="en-US" dirty="0"/>
                    </a:p>
                  </a:txBody>
                  <a:tcPr/>
                </a:tc>
              </a:tr>
              <a:tr h="370840">
                <a:tc>
                  <a:txBody>
                    <a:bodyPr/>
                    <a:lstStyle/>
                    <a:p>
                      <a:r>
                        <a:rPr lang="en-US" dirty="0" smtClean="0"/>
                        <a:t>36k+9</a:t>
                      </a:r>
                      <a:endParaRPr lang="en-US" dirty="0"/>
                    </a:p>
                  </a:txBody>
                  <a:tcPr/>
                </a:tc>
                <a:tc>
                  <a:txBody>
                    <a:bodyPr/>
                    <a:lstStyle/>
                    <a:p>
                      <a:r>
                        <a:rPr lang="en-US" dirty="0" smtClean="0"/>
                        <a:t>36k+9</a:t>
                      </a:r>
                      <a:endParaRPr lang="en-US" dirty="0"/>
                    </a:p>
                  </a:txBody>
                  <a:tcPr/>
                </a:tc>
              </a:tr>
              <a:tr h="370840">
                <a:tc>
                  <a:txBody>
                    <a:bodyPr/>
                    <a:lstStyle/>
                    <a:p>
                      <a:r>
                        <a:rPr lang="en-US" dirty="0" smtClean="0"/>
                        <a:t>36k+26</a:t>
                      </a:r>
                      <a:endParaRPr lang="en-US" dirty="0"/>
                    </a:p>
                  </a:txBody>
                  <a:tcPr/>
                </a:tc>
                <a:tc>
                  <a:txBody>
                    <a:bodyPr/>
                    <a:lstStyle/>
                    <a:p>
                      <a:r>
                        <a:rPr lang="en-US" dirty="0" smtClean="0"/>
                        <a:t>36k+26</a:t>
                      </a:r>
                      <a:endParaRPr lang="en-US" dirty="0"/>
                    </a:p>
                  </a:txBody>
                  <a:tcPr/>
                </a:tc>
              </a:tr>
              <a:tr h="370840">
                <a:tc>
                  <a:txBody>
                    <a:bodyPr/>
                    <a:lstStyle/>
                    <a:p>
                      <a:r>
                        <a:rPr lang="en-US" dirty="0" smtClean="0"/>
                        <a:t>72k+27</a:t>
                      </a:r>
                      <a:endParaRPr lang="en-US" dirty="0"/>
                    </a:p>
                  </a:txBody>
                  <a:tcPr/>
                </a:tc>
                <a:tc>
                  <a:txBody>
                    <a:bodyPr/>
                    <a:lstStyle/>
                    <a:p>
                      <a:r>
                        <a:rPr lang="en-US" dirty="0" smtClean="0"/>
                        <a:t>168k+20</a:t>
                      </a:r>
                      <a:endParaRPr lang="en-US" dirty="0"/>
                    </a:p>
                  </a:txBody>
                  <a:tcPr/>
                </a:tc>
              </a:tr>
              <a:tr h="370840">
                <a:tc>
                  <a:txBody>
                    <a:bodyPr/>
                    <a:lstStyle/>
                    <a:p>
                      <a:r>
                        <a:rPr lang="en-US" dirty="0" smtClean="0"/>
                        <a:t>72k+44</a:t>
                      </a:r>
                      <a:endParaRPr lang="en-US" dirty="0"/>
                    </a:p>
                  </a:txBody>
                  <a:tcPr/>
                </a:tc>
                <a:tc>
                  <a:txBody>
                    <a:bodyPr/>
                    <a:lstStyle/>
                    <a:p>
                      <a:r>
                        <a:rPr lang="en-US" dirty="0" smtClean="0"/>
                        <a:t>168k+147</a:t>
                      </a:r>
                      <a:endParaRPr lang="en-US" dirty="0"/>
                    </a:p>
                  </a:txBody>
                  <a:tcPr/>
                </a:tc>
              </a:tr>
              <a:tr h="370840">
                <a:tc>
                  <a:txBody>
                    <a:bodyPr/>
                    <a:lstStyle/>
                    <a:p>
                      <a:r>
                        <a:rPr lang="en-US" dirty="0" smtClean="0"/>
                        <a:t>90k+9</a:t>
                      </a:r>
                      <a:endParaRPr lang="en-US" dirty="0"/>
                    </a:p>
                  </a:txBody>
                  <a:tcPr/>
                </a:tc>
                <a:tc>
                  <a:txBody>
                    <a:bodyPr/>
                    <a:lstStyle/>
                    <a:p>
                      <a:r>
                        <a:rPr lang="en-US" dirty="0" smtClean="0"/>
                        <a:t>180k+170</a:t>
                      </a:r>
                      <a:endParaRPr lang="en-US" dirty="0"/>
                    </a:p>
                  </a:txBody>
                  <a:tcPr/>
                </a:tc>
              </a:tr>
              <a:tr h="370840">
                <a:tc>
                  <a:txBody>
                    <a:bodyPr/>
                    <a:lstStyle/>
                    <a:p>
                      <a:r>
                        <a:rPr lang="en-US" dirty="0" smtClean="0"/>
                        <a:t>90k+80</a:t>
                      </a:r>
                      <a:endParaRPr lang="en-US" dirty="0"/>
                    </a:p>
                  </a:txBody>
                  <a:tcPr/>
                </a:tc>
                <a:tc>
                  <a:txBody>
                    <a:bodyPr/>
                    <a:lstStyle/>
                    <a:p>
                      <a:r>
                        <a:rPr lang="en-US" dirty="0" smtClean="0"/>
                        <a:t>231k+98</a:t>
                      </a:r>
                      <a:endParaRPr lang="en-US" dirty="0"/>
                    </a:p>
                  </a:txBody>
                  <a:tcPr/>
                </a:tc>
              </a:tr>
              <a:tr h="370840">
                <a:tc>
                  <a:txBody>
                    <a:bodyPr/>
                    <a:lstStyle/>
                    <a:p>
                      <a:r>
                        <a:rPr lang="en-US" dirty="0" smtClean="0"/>
                        <a:t>120k+44</a:t>
                      </a:r>
                      <a:endParaRPr lang="en-US" dirty="0"/>
                    </a:p>
                  </a:txBody>
                  <a:tcPr/>
                </a:tc>
                <a:tc>
                  <a:txBody>
                    <a:bodyPr/>
                    <a:lstStyle/>
                    <a:p>
                      <a:r>
                        <a:rPr lang="en-US" dirty="0" smtClean="0"/>
                        <a:t>288k+207</a:t>
                      </a:r>
                      <a:endParaRPr lang="en-US" dirty="0"/>
                    </a:p>
                  </a:txBody>
                  <a:tcPr/>
                </a:tc>
              </a:tr>
              <a:tr h="370840">
                <a:tc>
                  <a:txBody>
                    <a:bodyPr/>
                    <a:lstStyle/>
                    <a:p>
                      <a:r>
                        <a:rPr lang="en-US" dirty="0" smtClean="0"/>
                        <a:t>120k+75</a:t>
                      </a:r>
                      <a:endParaRPr lang="en-US" dirty="0"/>
                    </a:p>
                  </a:txBody>
                  <a:tcPr/>
                </a:tc>
                <a:tc>
                  <a:txBody>
                    <a:bodyPr/>
                    <a:lstStyle/>
                    <a:p>
                      <a:r>
                        <a:rPr lang="en-US" dirty="0" smtClean="0"/>
                        <a:t>420k+329</a:t>
                      </a:r>
                      <a:endParaRPr lang="en-US" dirty="0"/>
                    </a:p>
                  </a:txBody>
                  <a:tcPr/>
                </a:tc>
              </a:tr>
              <a:tr h="370840">
                <a:tc>
                  <a:txBody>
                    <a:bodyPr/>
                    <a:lstStyle/>
                    <a:p>
                      <a:r>
                        <a:rPr lang="en-US" dirty="0" smtClean="0"/>
                        <a:t>82386k+351</a:t>
                      </a:r>
                      <a:endParaRPr lang="en-US" dirty="0"/>
                    </a:p>
                  </a:txBody>
                  <a:tcPr/>
                </a:tc>
                <a:tc>
                  <a:txBody>
                    <a:bodyPr/>
                    <a:lstStyle/>
                    <a:p>
                      <a:r>
                        <a:rPr lang="en-US" dirty="0" smtClean="0"/>
                        <a:t>624k+584</a:t>
                      </a:r>
                      <a:endParaRPr lang="en-US"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Caleb’s Conclusion to Click and Clack’s Clock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Through our methods for finding solutions, we have created families of solutions covering roughly 1/2 of the integers, ruled out 1/3 of the integers, leaving roughly 16% remaining.</a:t>
            </a:r>
          </a:p>
          <a:p>
            <a:r>
              <a:rPr lang="en-US" dirty="0" smtClean="0"/>
              <a:t>We are in the process of (hopefully) showing that there are no families of non-solutions other than n=3k+1.</a:t>
            </a:r>
          </a:p>
          <a:p>
            <a:r>
              <a:rPr lang="en-US" dirty="0" smtClean="0"/>
              <a:t>We think similar methods will show that the limit of the number of solutions as n approaches infinity will be 2/3 of the integers.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Increasing the Number of Cuts</a:t>
            </a:r>
            <a:endParaRPr lang="en-US" dirty="0"/>
          </a:p>
        </p:txBody>
      </p:sp>
      <p:sp>
        <p:nvSpPr>
          <p:cNvPr id="3" name="Content Placeholder 2"/>
          <p:cNvSpPr>
            <a:spLocks noGrp="1"/>
          </p:cNvSpPr>
          <p:nvPr>
            <p:ph idx="1"/>
          </p:nvPr>
        </p:nvSpPr>
        <p:spPr/>
        <p:txBody>
          <a:bodyPr/>
          <a:lstStyle/>
          <a:p>
            <a:r>
              <a:rPr lang="en-US" dirty="0" smtClean="0"/>
              <a:t>We have conclusions to both the one-cut and two-cut cases of our problem, but what can we say when the number of cuts is increased?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More Than 2 Cuts</a:t>
            </a:r>
            <a:endParaRPr lang="en-US" dirty="0"/>
          </a:p>
        </p:txBody>
      </p:sp>
      <p:sp>
        <p:nvSpPr>
          <p:cNvPr id="3" name="Content Placeholder 2"/>
          <p:cNvSpPr>
            <a:spLocks noGrp="1"/>
          </p:cNvSpPr>
          <p:nvPr>
            <p:ph idx="1"/>
          </p:nvPr>
        </p:nvSpPr>
        <p:spPr/>
        <p:txBody>
          <a:bodyPr/>
          <a:lstStyle/>
          <a:p>
            <a:r>
              <a:rPr lang="en-US" dirty="0" smtClean="0"/>
              <a:t>There are 5 unique ways to make 3 cuts across a clock:</a:t>
            </a:r>
          </a:p>
          <a:p>
            <a:pPr>
              <a:buNone/>
            </a:pPr>
            <a:endParaRPr lang="en-US" dirty="0"/>
          </a:p>
        </p:txBody>
      </p:sp>
      <p:grpSp>
        <p:nvGrpSpPr>
          <p:cNvPr id="30" name="Group 29"/>
          <p:cNvGrpSpPr/>
          <p:nvPr/>
        </p:nvGrpSpPr>
        <p:grpSpPr>
          <a:xfrm>
            <a:off x="1524000" y="3047206"/>
            <a:ext cx="6553200" cy="3734594"/>
            <a:chOff x="1371600" y="2590800"/>
            <a:chExt cx="6553200" cy="3734594"/>
          </a:xfrm>
        </p:grpSpPr>
        <p:sp>
          <p:nvSpPr>
            <p:cNvPr id="4" name="Oval 3"/>
            <p:cNvSpPr/>
            <p:nvPr/>
          </p:nvSpPr>
          <p:spPr>
            <a:xfrm>
              <a:off x="1600200" y="2743200"/>
              <a:ext cx="1600200" cy="16002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Oval 4"/>
            <p:cNvSpPr/>
            <p:nvPr/>
          </p:nvSpPr>
          <p:spPr>
            <a:xfrm>
              <a:off x="6324600" y="2743200"/>
              <a:ext cx="1600200" cy="16002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Oval 5"/>
            <p:cNvSpPr/>
            <p:nvPr/>
          </p:nvSpPr>
          <p:spPr>
            <a:xfrm>
              <a:off x="3962400" y="2743200"/>
              <a:ext cx="1600200" cy="16002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Oval 7"/>
            <p:cNvSpPr/>
            <p:nvPr/>
          </p:nvSpPr>
          <p:spPr>
            <a:xfrm>
              <a:off x="1600200" y="4724400"/>
              <a:ext cx="1600200" cy="16002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Oval 8"/>
            <p:cNvSpPr/>
            <p:nvPr/>
          </p:nvSpPr>
          <p:spPr>
            <a:xfrm>
              <a:off x="3962400" y="4724400"/>
              <a:ext cx="1600200" cy="16002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a:stCxn id="4" idx="1"/>
              <a:endCxn id="4" idx="7"/>
            </p:cNvCxnSpPr>
            <p:nvPr/>
          </p:nvCxnSpPr>
          <p:spPr>
            <a:xfrm rot="5400000" flipH="1" flipV="1">
              <a:off x="2400300" y="2411788"/>
              <a:ext cx="1588" cy="1131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2"/>
              <a:endCxn id="4" idx="6"/>
            </p:cNvCxnSpPr>
            <p:nvPr/>
          </p:nvCxnSpPr>
          <p:spPr>
            <a:xfrm rot="10800000" flipH="1">
              <a:off x="1600200" y="3543300"/>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3"/>
              <a:endCxn id="4" idx="5"/>
            </p:cNvCxnSpPr>
            <p:nvPr/>
          </p:nvCxnSpPr>
          <p:spPr>
            <a:xfrm rot="16200000" flipH="1">
              <a:off x="2400300" y="3543300"/>
              <a:ext cx="1588" cy="1131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1"/>
              <a:endCxn id="5" idx="7"/>
            </p:cNvCxnSpPr>
            <p:nvPr/>
          </p:nvCxnSpPr>
          <p:spPr>
            <a:xfrm rot="5400000" flipH="1" flipV="1">
              <a:off x="7124700" y="2411788"/>
              <a:ext cx="1588" cy="1131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2"/>
              <a:endCxn id="5" idx="5"/>
            </p:cNvCxnSpPr>
            <p:nvPr/>
          </p:nvCxnSpPr>
          <p:spPr>
            <a:xfrm rot="10800000" flipH="1" flipV="1">
              <a:off x="6324600" y="3543300"/>
              <a:ext cx="1365856" cy="5657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5" idx="3"/>
              <a:endCxn id="5" idx="6"/>
            </p:cNvCxnSpPr>
            <p:nvPr/>
          </p:nvCxnSpPr>
          <p:spPr>
            <a:xfrm rot="5400000" flipH="1" flipV="1">
              <a:off x="6958994" y="3143250"/>
              <a:ext cx="565756" cy="13658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1"/>
              <a:endCxn id="6" idx="7"/>
            </p:cNvCxnSpPr>
            <p:nvPr/>
          </p:nvCxnSpPr>
          <p:spPr>
            <a:xfrm rot="5400000" flipH="1" flipV="1">
              <a:off x="4762500" y="2411788"/>
              <a:ext cx="1588" cy="1131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6" idx="2"/>
            </p:cNvCxnSpPr>
            <p:nvPr/>
          </p:nvCxnSpPr>
          <p:spPr>
            <a:xfrm rot="10800000" flipH="1" flipV="1">
              <a:off x="3962400" y="3543300"/>
              <a:ext cx="60960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6" idx="6"/>
            </p:cNvCxnSpPr>
            <p:nvPr/>
          </p:nvCxnSpPr>
          <p:spPr>
            <a:xfrm rot="5400000" flipH="1" flipV="1">
              <a:off x="4857750" y="3638550"/>
              <a:ext cx="8001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676400" y="518160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676400" y="586740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8" idx="0"/>
              <a:endCxn id="8" idx="4"/>
            </p:cNvCxnSpPr>
            <p:nvPr/>
          </p:nvCxnSpPr>
          <p:spPr>
            <a:xfrm rot="16200000" flipH="1">
              <a:off x="1600200" y="5524500"/>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9" idx="1"/>
              <a:endCxn id="9" idx="5"/>
            </p:cNvCxnSpPr>
            <p:nvPr/>
          </p:nvCxnSpPr>
          <p:spPr>
            <a:xfrm rot="16200000" flipH="1">
              <a:off x="4196744" y="4958744"/>
              <a:ext cx="1131512" cy="1131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9" idx="3"/>
              <a:endCxn id="9" idx="7"/>
            </p:cNvCxnSpPr>
            <p:nvPr/>
          </p:nvCxnSpPr>
          <p:spPr>
            <a:xfrm rot="5400000" flipH="1" flipV="1">
              <a:off x="4196744" y="4958744"/>
              <a:ext cx="1131512" cy="1131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9" idx="2"/>
              <a:endCxn id="9" idx="6"/>
            </p:cNvCxnSpPr>
            <p:nvPr/>
          </p:nvCxnSpPr>
          <p:spPr>
            <a:xfrm rot="10800000" flipH="1">
              <a:off x="3962400" y="5524500"/>
              <a:ext cx="1600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371600" y="2590800"/>
              <a:ext cx="423514" cy="523220"/>
            </a:xfrm>
            <a:prstGeom prst="rect">
              <a:avLst/>
            </a:prstGeom>
            <a:noFill/>
          </p:spPr>
          <p:txBody>
            <a:bodyPr wrap="none" rtlCol="0">
              <a:spAutoFit/>
            </a:bodyPr>
            <a:lstStyle/>
            <a:p>
              <a:r>
                <a:rPr lang="en-US" sz="2800" dirty="0" smtClean="0"/>
                <a:t>A</a:t>
              </a:r>
              <a:endParaRPr lang="en-US" sz="2800" dirty="0"/>
            </a:p>
          </p:txBody>
        </p:sp>
        <p:sp>
          <p:nvSpPr>
            <p:cNvPr id="50" name="TextBox 49"/>
            <p:cNvSpPr txBox="1"/>
            <p:nvPr/>
          </p:nvSpPr>
          <p:spPr>
            <a:xfrm>
              <a:off x="3810000" y="2590800"/>
              <a:ext cx="386644" cy="523220"/>
            </a:xfrm>
            <a:prstGeom prst="rect">
              <a:avLst/>
            </a:prstGeom>
            <a:noFill/>
          </p:spPr>
          <p:txBody>
            <a:bodyPr wrap="none" rtlCol="0">
              <a:spAutoFit/>
            </a:bodyPr>
            <a:lstStyle/>
            <a:p>
              <a:r>
                <a:rPr lang="en-US" sz="2800" dirty="0" smtClean="0"/>
                <a:t>B</a:t>
              </a:r>
              <a:endParaRPr lang="en-US" sz="2800" dirty="0"/>
            </a:p>
          </p:txBody>
        </p:sp>
        <p:sp>
          <p:nvSpPr>
            <p:cNvPr id="51" name="TextBox 50"/>
            <p:cNvSpPr txBox="1"/>
            <p:nvPr/>
          </p:nvSpPr>
          <p:spPr>
            <a:xfrm>
              <a:off x="6096000" y="2590800"/>
              <a:ext cx="439544" cy="523220"/>
            </a:xfrm>
            <a:prstGeom prst="rect">
              <a:avLst/>
            </a:prstGeom>
            <a:noFill/>
          </p:spPr>
          <p:txBody>
            <a:bodyPr wrap="none" rtlCol="0">
              <a:spAutoFit/>
            </a:bodyPr>
            <a:lstStyle/>
            <a:p>
              <a:r>
                <a:rPr lang="en-US" sz="2800" dirty="0" smtClean="0"/>
                <a:t>C</a:t>
              </a:r>
              <a:endParaRPr lang="en-US" sz="2800" dirty="0"/>
            </a:p>
          </p:txBody>
        </p:sp>
        <p:sp>
          <p:nvSpPr>
            <p:cNvPr id="52" name="TextBox 51"/>
            <p:cNvSpPr txBox="1"/>
            <p:nvPr/>
          </p:nvSpPr>
          <p:spPr>
            <a:xfrm>
              <a:off x="1371600" y="4658380"/>
              <a:ext cx="453970" cy="523220"/>
            </a:xfrm>
            <a:prstGeom prst="rect">
              <a:avLst/>
            </a:prstGeom>
            <a:noFill/>
          </p:spPr>
          <p:txBody>
            <a:bodyPr wrap="none" rtlCol="0">
              <a:spAutoFit/>
            </a:bodyPr>
            <a:lstStyle/>
            <a:p>
              <a:r>
                <a:rPr lang="en-US" sz="2800" dirty="0" smtClean="0"/>
                <a:t>D</a:t>
              </a:r>
              <a:endParaRPr lang="en-US" sz="2800" dirty="0"/>
            </a:p>
          </p:txBody>
        </p:sp>
        <p:sp>
          <p:nvSpPr>
            <p:cNvPr id="53" name="TextBox 52"/>
            <p:cNvSpPr txBox="1"/>
            <p:nvPr/>
          </p:nvSpPr>
          <p:spPr>
            <a:xfrm>
              <a:off x="3733800" y="4648200"/>
              <a:ext cx="364202" cy="523220"/>
            </a:xfrm>
            <a:prstGeom prst="rect">
              <a:avLst/>
            </a:prstGeom>
            <a:noFill/>
          </p:spPr>
          <p:txBody>
            <a:bodyPr wrap="none" rtlCol="0">
              <a:spAutoFit/>
            </a:bodyPr>
            <a:lstStyle/>
            <a:p>
              <a:r>
                <a:rPr lang="en-US" sz="2800" dirty="0" smtClean="0"/>
                <a:t>E</a:t>
              </a:r>
              <a:endParaRPr lang="en-US" sz="2800"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a:xfrm>
            <a:off x="1066800" y="1600200"/>
            <a:ext cx="3810000" cy="4525963"/>
          </a:xfrm>
        </p:spPr>
        <p:txBody>
          <a:bodyPr>
            <a:normAutofit/>
          </a:bodyPr>
          <a:lstStyle/>
          <a:p>
            <a:r>
              <a:rPr lang="en-US" sz="2800" dirty="0" smtClean="0"/>
              <a:t>Given a normal, 12-faced clock, how may a person make two cuts in the clock so that the numbers in each segment sum to the same number?</a:t>
            </a:r>
            <a:endParaRPr lang="en-US" sz="2800" dirty="0"/>
          </a:p>
        </p:txBody>
      </p:sp>
      <p:sp>
        <p:nvSpPr>
          <p:cNvPr id="4" name="Oval 3"/>
          <p:cNvSpPr/>
          <p:nvPr/>
        </p:nvSpPr>
        <p:spPr>
          <a:xfrm>
            <a:off x="5105400" y="2286000"/>
            <a:ext cx="3276600" cy="3033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6477000" y="2362200"/>
            <a:ext cx="418704" cy="369332"/>
          </a:xfrm>
          <a:prstGeom prst="rect">
            <a:avLst/>
          </a:prstGeom>
          <a:noFill/>
        </p:spPr>
        <p:txBody>
          <a:bodyPr wrap="none" rtlCol="0">
            <a:spAutoFit/>
          </a:bodyPr>
          <a:lstStyle/>
          <a:p>
            <a:r>
              <a:rPr lang="en-US" dirty="0" smtClean="0"/>
              <a:t>12</a:t>
            </a:r>
            <a:endParaRPr lang="en-US" dirty="0"/>
          </a:p>
        </p:txBody>
      </p:sp>
      <p:sp>
        <p:nvSpPr>
          <p:cNvPr id="6" name="TextBox 5"/>
          <p:cNvSpPr txBox="1"/>
          <p:nvPr/>
        </p:nvSpPr>
        <p:spPr>
          <a:xfrm>
            <a:off x="7242114" y="251460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7775514" y="297180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8004114" y="3657600"/>
            <a:ext cx="301686" cy="369332"/>
          </a:xfrm>
          <a:prstGeom prst="rect">
            <a:avLst/>
          </a:prstGeom>
          <a:noFill/>
        </p:spPr>
        <p:txBody>
          <a:bodyPr wrap="none" rtlCol="0">
            <a:spAutoFit/>
          </a:bodyPr>
          <a:lstStyle/>
          <a:p>
            <a:r>
              <a:rPr lang="en-US" dirty="0" smtClean="0"/>
              <a:t>3</a:t>
            </a:r>
            <a:endParaRPr lang="en-US" dirty="0"/>
          </a:p>
        </p:txBody>
      </p:sp>
      <p:sp>
        <p:nvSpPr>
          <p:cNvPr id="9" name="TextBox 8"/>
          <p:cNvSpPr txBox="1"/>
          <p:nvPr/>
        </p:nvSpPr>
        <p:spPr>
          <a:xfrm>
            <a:off x="6556314" y="4964668"/>
            <a:ext cx="301686" cy="369332"/>
          </a:xfrm>
          <a:prstGeom prst="rect">
            <a:avLst/>
          </a:prstGeom>
          <a:noFill/>
        </p:spPr>
        <p:txBody>
          <a:bodyPr wrap="none" rtlCol="0">
            <a:spAutoFit/>
          </a:bodyPr>
          <a:lstStyle/>
          <a:p>
            <a:r>
              <a:rPr lang="en-US" dirty="0" smtClean="0"/>
              <a:t>6</a:t>
            </a:r>
            <a:endParaRPr lang="en-US" dirty="0"/>
          </a:p>
        </p:txBody>
      </p:sp>
      <p:sp>
        <p:nvSpPr>
          <p:cNvPr id="10" name="TextBox 9"/>
          <p:cNvSpPr txBox="1"/>
          <p:nvPr/>
        </p:nvSpPr>
        <p:spPr>
          <a:xfrm>
            <a:off x="5181600" y="3657600"/>
            <a:ext cx="301686" cy="369332"/>
          </a:xfrm>
          <a:prstGeom prst="rect">
            <a:avLst/>
          </a:prstGeom>
          <a:noFill/>
        </p:spPr>
        <p:txBody>
          <a:bodyPr wrap="none" rtlCol="0">
            <a:spAutoFit/>
          </a:bodyPr>
          <a:lstStyle/>
          <a:p>
            <a:r>
              <a:rPr lang="en-US" dirty="0" smtClean="0"/>
              <a:t>9</a:t>
            </a:r>
            <a:endParaRPr lang="en-US" dirty="0"/>
          </a:p>
        </p:txBody>
      </p:sp>
      <p:sp>
        <p:nvSpPr>
          <p:cNvPr id="11" name="TextBox 10"/>
          <p:cNvSpPr txBox="1"/>
          <p:nvPr/>
        </p:nvSpPr>
        <p:spPr>
          <a:xfrm>
            <a:off x="7775514" y="4267200"/>
            <a:ext cx="301686" cy="369332"/>
          </a:xfrm>
          <a:prstGeom prst="rect">
            <a:avLst/>
          </a:prstGeom>
          <a:noFill/>
        </p:spPr>
        <p:txBody>
          <a:bodyPr wrap="none" rtlCol="0">
            <a:spAutoFit/>
          </a:bodyPr>
          <a:lstStyle/>
          <a:p>
            <a:r>
              <a:rPr lang="en-US" dirty="0" smtClean="0"/>
              <a:t>4</a:t>
            </a:r>
            <a:endParaRPr lang="en-US" dirty="0"/>
          </a:p>
        </p:txBody>
      </p:sp>
      <p:sp>
        <p:nvSpPr>
          <p:cNvPr id="12" name="TextBox 11"/>
          <p:cNvSpPr txBox="1"/>
          <p:nvPr/>
        </p:nvSpPr>
        <p:spPr>
          <a:xfrm>
            <a:off x="7318314" y="4724400"/>
            <a:ext cx="301686" cy="369332"/>
          </a:xfrm>
          <a:prstGeom prst="rect">
            <a:avLst/>
          </a:prstGeom>
          <a:noFill/>
        </p:spPr>
        <p:txBody>
          <a:bodyPr wrap="none" rtlCol="0">
            <a:spAutoFit/>
          </a:bodyPr>
          <a:lstStyle/>
          <a:p>
            <a:r>
              <a:rPr lang="en-US" dirty="0" smtClean="0"/>
              <a:t>5</a:t>
            </a:r>
            <a:endParaRPr lang="en-US" dirty="0"/>
          </a:p>
        </p:txBody>
      </p:sp>
      <p:sp>
        <p:nvSpPr>
          <p:cNvPr id="14" name="TextBox 13"/>
          <p:cNvSpPr txBox="1"/>
          <p:nvPr/>
        </p:nvSpPr>
        <p:spPr>
          <a:xfrm>
            <a:off x="5791200" y="2514600"/>
            <a:ext cx="418704" cy="369332"/>
          </a:xfrm>
          <a:prstGeom prst="rect">
            <a:avLst/>
          </a:prstGeom>
          <a:noFill/>
        </p:spPr>
        <p:txBody>
          <a:bodyPr wrap="none" rtlCol="0">
            <a:spAutoFit/>
          </a:bodyPr>
          <a:lstStyle/>
          <a:p>
            <a:r>
              <a:rPr lang="en-US" dirty="0" smtClean="0"/>
              <a:t>11</a:t>
            </a:r>
            <a:endParaRPr lang="en-US" dirty="0"/>
          </a:p>
        </p:txBody>
      </p:sp>
      <p:sp>
        <p:nvSpPr>
          <p:cNvPr id="15" name="TextBox 14"/>
          <p:cNvSpPr txBox="1"/>
          <p:nvPr/>
        </p:nvSpPr>
        <p:spPr>
          <a:xfrm>
            <a:off x="5334000" y="2971800"/>
            <a:ext cx="418704" cy="369332"/>
          </a:xfrm>
          <a:prstGeom prst="rect">
            <a:avLst/>
          </a:prstGeom>
          <a:noFill/>
        </p:spPr>
        <p:txBody>
          <a:bodyPr wrap="none" rtlCol="0">
            <a:spAutoFit/>
          </a:bodyPr>
          <a:lstStyle/>
          <a:p>
            <a:r>
              <a:rPr lang="en-US" dirty="0" smtClean="0"/>
              <a:t>10</a:t>
            </a:r>
            <a:endParaRPr lang="en-US" dirty="0"/>
          </a:p>
        </p:txBody>
      </p:sp>
      <p:sp>
        <p:nvSpPr>
          <p:cNvPr id="16" name="TextBox 15"/>
          <p:cNvSpPr txBox="1"/>
          <p:nvPr/>
        </p:nvSpPr>
        <p:spPr>
          <a:xfrm>
            <a:off x="5413314" y="4355068"/>
            <a:ext cx="301686" cy="369332"/>
          </a:xfrm>
          <a:prstGeom prst="rect">
            <a:avLst/>
          </a:prstGeom>
          <a:noFill/>
        </p:spPr>
        <p:txBody>
          <a:bodyPr wrap="none" rtlCol="0">
            <a:spAutoFit/>
          </a:bodyPr>
          <a:lstStyle/>
          <a:p>
            <a:r>
              <a:rPr lang="en-US" dirty="0" smtClean="0"/>
              <a:t>8</a:t>
            </a:r>
            <a:endParaRPr lang="en-US" dirty="0"/>
          </a:p>
        </p:txBody>
      </p:sp>
      <p:sp>
        <p:nvSpPr>
          <p:cNvPr id="17" name="TextBox 16"/>
          <p:cNvSpPr txBox="1"/>
          <p:nvPr/>
        </p:nvSpPr>
        <p:spPr>
          <a:xfrm>
            <a:off x="5867400" y="4812268"/>
            <a:ext cx="301686" cy="369332"/>
          </a:xfrm>
          <a:prstGeom prst="rect">
            <a:avLst/>
          </a:prstGeom>
          <a:noFill/>
        </p:spPr>
        <p:txBody>
          <a:bodyPr wrap="none" rtlCol="0">
            <a:spAutoFit/>
          </a:bodyPr>
          <a:lstStyle/>
          <a:p>
            <a:r>
              <a:rPr lang="en-US" dirty="0" smtClean="0"/>
              <a:t>7</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More Than 2 Cuts</a:t>
            </a:r>
            <a:endParaRPr lang="en-US" dirty="0"/>
          </a:p>
        </p:txBody>
      </p:sp>
      <p:sp>
        <p:nvSpPr>
          <p:cNvPr id="3" name="Content Placeholder 2"/>
          <p:cNvSpPr>
            <a:spLocks noGrp="1"/>
          </p:cNvSpPr>
          <p:nvPr>
            <p:ph idx="1"/>
          </p:nvPr>
        </p:nvSpPr>
        <p:spPr/>
        <p:txBody>
          <a:bodyPr/>
          <a:lstStyle/>
          <a:p>
            <a:r>
              <a:rPr lang="en-US" dirty="0" smtClean="0"/>
              <a:t>Three of these 5 ways produce four squares in arithmetic progression, making them impossible for our problem.</a:t>
            </a:r>
          </a:p>
          <a:p>
            <a:pPr>
              <a:buNone/>
            </a:pPr>
            <a:endParaRPr lang="en-US" dirty="0"/>
          </a:p>
        </p:txBody>
      </p:sp>
      <p:grpSp>
        <p:nvGrpSpPr>
          <p:cNvPr id="7" name="Group 29"/>
          <p:cNvGrpSpPr/>
          <p:nvPr/>
        </p:nvGrpSpPr>
        <p:grpSpPr>
          <a:xfrm>
            <a:off x="1524000" y="3047206"/>
            <a:ext cx="6553200" cy="3734594"/>
            <a:chOff x="1371600" y="2590800"/>
            <a:chExt cx="6553200" cy="3734594"/>
          </a:xfrm>
        </p:grpSpPr>
        <p:sp>
          <p:nvSpPr>
            <p:cNvPr id="4" name="Oval 3"/>
            <p:cNvSpPr/>
            <p:nvPr/>
          </p:nvSpPr>
          <p:spPr>
            <a:xfrm>
              <a:off x="1600200" y="2743200"/>
              <a:ext cx="1600200" cy="16002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Oval 4"/>
            <p:cNvSpPr/>
            <p:nvPr/>
          </p:nvSpPr>
          <p:spPr>
            <a:xfrm>
              <a:off x="6324600" y="2743200"/>
              <a:ext cx="1600200" cy="16002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Oval 5"/>
            <p:cNvSpPr/>
            <p:nvPr/>
          </p:nvSpPr>
          <p:spPr>
            <a:xfrm>
              <a:off x="3962400" y="2743200"/>
              <a:ext cx="1600200" cy="16002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Oval 7"/>
            <p:cNvSpPr/>
            <p:nvPr/>
          </p:nvSpPr>
          <p:spPr>
            <a:xfrm>
              <a:off x="1600200" y="4724400"/>
              <a:ext cx="1600200" cy="16002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Oval 8"/>
            <p:cNvSpPr/>
            <p:nvPr/>
          </p:nvSpPr>
          <p:spPr>
            <a:xfrm>
              <a:off x="3962400" y="4724400"/>
              <a:ext cx="1600200" cy="16002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a:stCxn id="4" idx="1"/>
              <a:endCxn id="4" idx="7"/>
            </p:cNvCxnSpPr>
            <p:nvPr/>
          </p:nvCxnSpPr>
          <p:spPr>
            <a:xfrm rot="5400000" flipH="1" flipV="1">
              <a:off x="2400300" y="2411788"/>
              <a:ext cx="1588" cy="1131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2"/>
              <a:endCxn id="4" idx="6"/>
            </p:cNvCxnSpPr>
            <p:nvPr/>
          </p:nvCxnSpPr>
          <p:spPr>
            <a:xfrm rot="10800000" flipH="1">
              <a:off x="1600200" y="3543300"/>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3"/>
              <a:endCxn id="4" idx="5"/>
            </p:cNvCxnSpPr>
            <p:nvPr/>
          </p:nvCxnSpPr>
          <p:spPr>
            <a:xfrm rot="16200000" flipH="1">
              <a:off x="2400300" y="3543300"/>
              <a:ext cx="1588" cy="1131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1"/>
              <a:endCxn id="5" idx="7"/>
            </p:cNvCxnSpPr>
            <p:nvPr/>
          </p:nvCxnSpPr>
          <p:spPr>
            <a:xfrm rot="5400000" flipH="1" flipV="1">
              <a:off x="7124700" y="2411788"/>
              <a:ext cx="1588" cy="1131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2"/>
              <a:endCxn id="5" idx="5"/>
            </p:cNvCxnSpPr>
            <p:nvPr/>
          </p:nvCxnSpPr>
          <p:spPr>
            <a:xfrm rot="10800000" flipH="1" flipV="1">
              <a:off x="6324600" y="3543300"/>
              <a:ext cx="1365856" cy="5657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5" idx="3"/>
              <a:endCxn id="5" idx="6"/>
            </p:cNvCxnSpPr>
            <p:nvPr/>
          </p:nvCxnSpPr>
          <p:spPr>
            <a:xfrm rot="5400000" flipH="1" flipV="1">
              <a:off x="6958994" y="3143250"/>
              <a:ext cx="565756" cy="13658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1"/>
              <a:endCxn id="6" idx="7"/>
            </p:cNvCxnSpPr>
            <p:nvPr/>
          </p:nvCxnSpPr>
          <p:spPr>
            <a:xfrm rot="5400000" flipH="1" flipV="1">
              <a:off x="4762500" y="2411788"/>
              <a:ext cx="1588" cy="1131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6" idx="2"/>
            </p:cNvCxnSpPr>
            <p:nvPr/>
          </p:nvCxnSpPr>
          <p:spPr>
            <a:xfrm rot="10800000" flipH="1" flipV="1">
              <a:off x="3962400" y="3543300"/>
              <a:ext cx="60960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6" idx="6"/>
            </p:cNvCxnSpPr>
            <p:nvPr/>
          </p:nvCxnSpPr>
          <p:spPr>
            <a:xfrm rot="5400000" flipH="1" flipV="1">
              <a:off x="4857750" y="3638550"/>
              <a:ext cx="8001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676400" y="518160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676400" y="586740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8" idx="0"/>
              <a:endCxn id="8" idx="4"/>
            </p:cNvCxnSpPr>
            <p:nvPr/>
          </p:nvCxnSpPr>
          <p:spPr>
            <a:xfrm rot="16200000" flipH="1">
              <a:off x="1600200" y="5524500"/>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9" idx="1"/>
              <a:endCxn id="9" idx="5"/>
            </p:cNvCxnSpPr>
            <p:nvPr/>
          </p:nvCxnSpPr>
          <p:spPr>
            <a:xfrm rot="16200000" flipH="1">
              <a:off x="4196744" y="4958744"/>
              <a:ext cx="1131512" cy="1131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9" idx="3"/>
              <a:endCxn id="9" idx="7"/>
            </p:cNvCxnSpPr>
            <p:nvPr/>
          </p:nvCxnSpPr>
          <p:spPr>
            <a:xfrm rot="5400000" flipH="1" flipV="1">
              <a:off x="4196744" y="4958744"/>
              <a:ext cx="1131512" cy="1131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9" idx="2"/>
              <a:endCxn id="9" idx="6"/>
            </p:cNvCxnSpPr>
            <p:nvPr/>
          </p:nvCxnSpPr>
          <p:spPr>
            <a:xfrm rot="10800000" flipH="1">
              <a:off x="3962400" y="5524500"/>
              <a:ext cx="1600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371600" y="2590800"/>
              <a:ext cx="423514" cy="523220"/>
            </a:xfrm>
            <a:prstGeom prst="rect">
              <a:avLst/>
            </a:prstGeom>
            <a:noFill/>
          </p:spPr>
          <p:txBody>
            <a:bodyPr wrap="none" rtlCol="0">
              <a:spAutoFit/>
            </a:bodyPr>
            <a:lstStyle/>
            <a:p>
              <a:r>
                <a:rPr lang="en-US" sz="2800" dirty="0" smtClean="0"/>
                <a:t>A</a:t>
              </a:r>
              <a:endParaRPr lang="en-US" sz="2800" dirty="0"/>
            </a:p>
          </p:txBody>
        </p:sp>
        <p:sp>
          <p:nvSpPr>
            <p:cNvPr id="50" name="TextBox 49"/>
            <p:cNvSpPr txBox="1"/>
            <p:nvPr/>
          </p:nvSpPr>
          <p:spPr>
            <a:xfrm>
              <a:off x="3810000" y="2590800"/>
              <a:ext cx="386644" cy="523220"/>
            </a:xfrm>
            <a:prstGeom prst="rect">
              <a:avLst/>
            </a:prstGeom>
            <a:noFill/>
          </p:spPr>
          <p:txBody>
            <a:bodyPr wrap="none" rtlCol="0">
              <a:spAutoFit/>
            </a:bodyPr>
            <a:lstStyle/>
            <a:p>
              <a:r>
                <a:rPr lang="en-US" sz="2800" dirty="0" smtClean="0"/>
                <a:t>B</a:t>
              </a:r>
              <a:endParaRPr lang="en-US" sz="2800" dirty="0"/>
            </a:p>
          </p:txBody>
        </p:sp>
        <p:sp>
          <p:nvSpPr>
            <p:cNvPr id="51" name="TextBox 50"/>
            <p:cNvSpPr txBox="1"/>
            <p:nvPr/>
          </p:nvSpPr>
          <p:spPr>
            <a:xfrm>
              <a:off x="6096000" y="2590800"/>
              <a:ext cx="439544" cy="523220"/>
            </a:xfrm>
            <a:prstGeom prst="rect">
              <a:avLst/>
            </a:prstGeom>
            <a:noFill/>
          </p:spPr>
          <p:txBody>
            <a:bodyPr wrap="none" rtlCol="0">
              <a:spAutoFit/>
            </a:bodyPr>
            <a:lstStyle/>
            <a:p>
              <a:r>
                <a:rPr lang="en-US" sz="2800" dirty="0" smtClean="0"/>
                <a:t>C</a:t>
              </a:r>
              <a:endParaRPr lang="en-US" sz="2800" dirty="0"/>
            </a:p>
          </p:txBody>
        </p:sp>
        <p:sp>
          <p:nvSpPr>
            <p:cNvPr id="52" name="TextBox 51"/>
            <p:cNvSpPr txBox="1"/>
            <p:nvPr/>
          </p:nvSpPr>
          <p:spPr>
            <a:xfrm>
              <a:off x="1371600" y="4658380"/>
              <a:ext cx="453970" cy="523220"/>
            </a:xfrm>
            <a:prstGeom prst="rect">
              <a:avLst/>
            </a:prstGeom>
            <a:noFill/>
          </p:spPr>
          <p:txBody>
            <a:bodyPr wrap="none" rtlCol="0">
              <a:spAutoFit/>
            </a:bodyPr>
            <a:lstStyle/>
            <a:p>
              <a:r>
                <a:rPr lang="en-US" sz="2800" dirty="0" smtClean="0"/>
                <a:t>D</a:t>
              </a:r>
              <a:endParaRPr lang="en-US" sz="2800" dirty="0"/>
            </a:p>
          </p:txBody>
        </p:sp>
        <p:sp>
          <p:nvSpPr>
            <p:cNvPr id="53" name="TextBox 52"/>
            <p:cNvSpPr txBox="1"/>
            <p:nvPr/>
          </p:nvSpPr>
          <p:spPr>
            <a:xfrm>
              <a:off x="3733800" y="4648200"/>
              <a:ext cx="364202" cy="523220"/>
            </a:xfrm>
            <a:prstGeom prst="rect">
              <a:avLst/>
            </a:prstGeom>
            <a:noFill/>
          </p:spPr>
          <p:txBody>
            <a:bodyPr wrap="none" rtlCol="0">
              <a:spAutoFit/>
            </a:bodyPr>
            <a:lstStyle/>
            <a:p>
              <a:r>
                <a:rPr lang="en-US" sz="2800" dirty="0" smtClean="0"/>
                <a:t>E</a:t>
              </a:r>
              <a:endParaRPr lang="en-US" sz="2800" dirty="0"/>
            </a:p>
          </p:txBody>
        </p:sp>
      </p:grpSp>
      <p:grpSp>
        <p:nvGrpSpPr>
          <p:cNvPr id="83" name="Group 82"/>
          <p:cNvGrpSpPr/>
          <p:nvPr/>
        </p:nvGrpSpPr>
        <p:grpSpPr>
          <a:xfrm>
            <a:off x="6629400" y="3352800"/>
            <a:ext cx="1371600" cy="1371600"/>
            <a:chOff x="6629400" y="3429000"/>
            <a:chExt cx="1371600" cy="1371600"/>
          </a:xfrm>
        </p:grpSpPr>
        <p:cxnSp>
          <p:nvCxnSpPr>
            <p:cNvPr id="69" name="Straight Connector 68"/>
            <p:cNvCxnSpPr/>
            <p:nvPr/>
          </p:nvCxnSpPr>
          <p:spPr>
            <a:xfrm rot="5400000" flipH="1">
              <a:off x="6629400" y="3429000"/>
              <a:ext cx="1371600" cy="1371600"/>
            </a:xfrm>
            <a:prstGeom prst="line">
              <a:avLst/>
            </a:prstGeom>
            <a:ln w="114300" cap="flat">
              <a:solidFill>
                <a:schemeClr val="accent3"/>
              </a:solidFill>
              <a:round/>
            </a:ln>
            <a:effectLst/>
          </p:spPr>
          <p:style>
            <a:lnRef idx="3">
              <a:schemeClr val="accent3"/>
            </a:lnRef>
            <a:fillRef idx="0">
              <a:schemeClr val="accent3"/>
            </a:fillRef>
            <a:effectRef idx="2">
              <a:schemeClr val="accent3"/>
            </a:effectRef>
            <a:fontRef idx="minor">
              <a:schemeClr val="tx1"/>
            </a:fontRef>
          </p:style>
        </p:cxnSp>
        <p:cxnSp>
          <p:nvCxnSpPr>
            <p:cNvPr id="77" name="Straight Connector 76"/>
            <p:cNvCxnSpPr/>
            <p:nvPr/>
          </p:nvCxnSpPr>
          <p:spPr>
            <a:xfrm rot="5400000">
              <a:off x="6629400" y="3429000"/>
              <a:ext cx="1371600" cy="1371600"/>
            </a:xfrm>
            <a:prstGeom prst="line">
              <a:avLst/>
            </a:prstGeom>
            <a:ln w="114300"/>
            <a:effectLst/>
          </p:spPr>
          <p:style>
            <a:lnRef idx="3">
              <a:schemeClr val="accent3"/>
            </a:lnRef>
            <a:fillRef idx="0">
              <a:schemeClr val="accent3"/>
            </a:fillRef>
            <a:effectRef idx="2">
              <a:schemeClr val="accent3"/>
            </a:effectRef>
            <a:fontRef idx="minor">
              <a:schemeClr val="tx1"/>
            </a:fontRef>
          </p:style>
        </p:cxnSp>
      </p:grpSp>
      <p:grpSp>
        <p:nvGrpSpPr>
          <p:cNvPr id="84" name="Group 83"/>
          <p:cNvGrpSpPr/>
          <p:nvPr/>
        </p:nvGrpSpPr>
        <p:grpSpPr>
          <a:xfrm>
            <a:off x="1828800" y="5334000"/>
            <a:ext cx="1371600" cy="1371600"/>
            <a:chOff x="6629400" y="3429000"/>
            <a:chExt cx="1371600" cy="1371600"/>
          </a:xfrm>
        </p:grpSpPr>
        <p:cxnSp>
          <p:nvCxnSpPr>
            <p:cNvPr id="85" name="Straight Connector 84"/>
            <p:cNvCxnSpPr/>
            <p:nvPr/>
          </p:nvCxnSpPr>
          <p:spPr>
            <a:xfrm rot="5400000" flipH="1">
              <a:off x="6629400" y="3429000"/>
              <a:ext cx="1371600" cy="1371600"/>
            </a:xfrm>
            <a:prstGeom prst="line">
              <a:avLst/>
            </a:prstGeom>
            <a:ln w="114300" cap="flat">
              <a:solidFill>
                <a:schemeClr val="accent3"/>
              </a:solidFill>
              <a:round/>
            </a:ln>
            <a:effectLst/>
          </p:spPr>
          <p:style>
            <a:lnRef idx="3">
              <a:schemeClr val="accent3"/>
            </a:lnRef>
            <a:fillRef idx="0">
              <a:schemeClr val="accent3"/>
            </a:fillRef>
            <a:effectRef idx="2">
              <a:schemeClr val="accent3"/>
            </a:effectRef>
            <a:fontRef idx="minor">
              <a:schemeClr val="tx1"/>
            </a:fontRef>
          </p:style>
        </p:cxnSp>
        <p:cxnSp>
          <p:nvCxnSpPr>
            <p:cNvPr id="86" name="Straight Connector 85"/>
            <p:cNvCxnSpPr/>
            <p:nvPr/>
          </p:nvCxnSpPr>
          <p:spPr>
            <a:xfrm rot="5400000">
              <a:off x="6629400" y="3429000"/>
              <a:ext cx="1371600" cy="1371600"/>
            </a:xfrm>
            <a:prstGeom prst="line">
              <a:avLst/>
            </a:prstGeom>
            <a:ln w="114300"/>
            <a:effectLst/>
          </p:spPr>
          <p:style>
            <a:lnRef idx="3">
              <a:schemeClr val="accent3"/>
            </a:lnRef>
            <a:fillRef idx="0">
              <a:schemeClr val="accent3"/>
            </a:fillRef>
            <a:effectRef idx="2">
              <a:schemeClr val="accent3"/>
            </a:effectRef>
            <a:fontRef idx="minor">
              <a:schemeClr val="tx1"/>
            </a:fontRef>
          </p:style>
        </p:cxnSp>
      </p:grpSp>
      <p:grpSp>
        <p:nvGrpSpPr>
          <p:cNvPr id="87" name="Group 86"/>
          <p:cNvGrpSpPr/>
          <p:nvPr/>
        </p:nvGrpSpPr>
        <p:grpSpPr>
          <a:xfrm>
            <a:off x="4495800" y="5334000"/>
            <a:ext cx="1371600" cy="1371600"/>
            <a:chOff x="6629400" y="3429000"/>
            <a:chExt cx="1371600" cy="1371600"/>
          </a:xfrm>
        </p:grpSpPr>
        <p:cxnSp>
          <p:nvCxnSpPr>
            <p:cNvPr id="88" name="Straight Connector 87"/>
            <p:cNvCxnSpPr/>
            <p:nvPr/>
          </p:nvCxnSpPr>
          <p:spPr>
            <a:xfrm rot="5400000" flipH="1">
              <a:off x="6629400" y="3429000"/>
              <a:ext cx="1371600" cy="1371600"/>
            </a:xfrm>
            <a:prstGeom prst="line">
              <a:avLst/>
            </a:prstGeom>
            <a:ln w="114300" cap="flat">
              <a:solidFill>
                <a:schemeClr val="accent3"/>
              </a:solidFill>
              <a:round/>
            </a:ln>
            <a:effectLst/>
          </p:spPr>
          <p:style>
            <a:lnRef idx="3">
              <a:schemeClr val="accent3"/>
            </a:lnRef>
            <a:fillRef idx="0">
              <a:schemeClr val="accent3"/>
            </a:fillRef>
            <a:effectRef idx="2">
              <a:schemeClr val="accent3"/>
            </a:effectRef>
            <a:fontRef idx="minor">
              <a:schemeClr val="tx1"/>
            </a:fontRef>
          </p:style>
        </p:cxnSp>
        <p:cxnSp>
          <p:nvCxnSpPr>
            <p:cNvPr id="89" name="Straight Connector 88"/>
            <p:cNvCxnSpPr/>
            <p:nvPr/>
          </p:nvCxnSpPr>
          <p:spPr>
            <a:xfrm rot="5400000">
              <a:off x="6629400" y="3429000"/>
              <a:ext cx="1371600" cy="1371600"/>
            </a:xfrm>
            <a:prstGeom prst="line">
              <a:avLst/>
            </a:prstGeom>
            <a:ln w="114300"/>
            <a:effectLst/>
          </p:spPr>
          <p:style>
            <a:lnRef idx="3">
              <a:schemeClr val="accent3"/>
            </a:lnRef>
            <a:fillRef idx="0">
              <a:schemeClr val="accent3"/>
            </a:fillRef>
            <a:effectRef idx="2">
              <a:schemeClr val="accent3"/>
            </a:effectRef>
            <a:fontRef idx="minor">
              <a:schemeClr val="tx1"/>
            </a:fontRef>
          </p:style>
        </p:cxn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23"/>
          <p:cNvSpPr/>
          <p:nvPr/>
        </p:nvSpPr>
        <p:spPr>
          <a:xfrm>
            <a:off x="7009606" y="2058194"/>
            <a:ext cx="15240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7010400" y="381000"/>
            <a:ext cx="15240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ine 115"/>
          <p:cNvSpPr>
            <a:spLocks noChangeShapeType="1"/>
          </p:cNvSpPr>
          <p:nvPr/>
        </p:nvSpPr>
        <p:spPr bwMode="auto">
          <a:xfrm>
            <a:off x="7315200" y="1133856"/>
            <a:ext cx="9144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8" name="Line 115"/>
          <p:cNvSpPr>
            <a:spLocks noChangeShapeType="1"/>
          </p:cNvSpPr>
          <p:nvPr/>
        </p:nvSpPr>
        <p:spPr bwMode="auto">
          <a:xfrm>
            <a:off x="7314406" y="2820194"/>
            <a:ext cx="4572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22" name="Straight Connector 21"/>
          <p:cNvCxnSpPr>
            <a:stCxn id="20" idx="0"/>
            <a:endCxn id="20" idx="4"/>
          </p:cNvCxnSpPr>
          <p:nvPr/>
        </p:nvCxnSpPr>
        <p:spPr>
          <a:xfrm rot="16200000" flipH="1">
            <a:off x="7010400" y="1143000"/>
            <a:ext cx="1524000"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5" name="Line 115"/>
          <p:cNvSpPr>
            <a:spLocks noChangeShapeType="1"/>
          </p:cNvSpPr>
          <p:nvPr/>
        </p:nvSpPr>
        <p:spPr bwMode="auto">
          <a:xfrm>
            <a:off x="7771606" y="2820194"/>
            <a:ext cx="4572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3" name="TextBox 32"/>
          <p:cNvSpPr txBox="1"/>
          <p:nvPr/>
        </p:nvSpPr>
        <p:spPr>
          <a:xfrm>
            <a:off x="5790406" y="381794"/>
            <a:ext cx="1251496" cy="369332"/>
          </a:xfrm>
          <a:prstGeom prst="rect">
            <a:avLst/>
          </a:prstGeom>
          <a:noFill/>
        </p:spPr>
        <p:txBody>
          <a:bodyPr wrap="none" rtlCol="0">
            <a:spAutoFit/>
          </a:bodyPr>
          <a:lstStyle/>
          <a:p>
            <a:r>
              <a:rPr lang="en-US" dirty="0" smtClean="0"/>
              <a:t>Two nodes:</a:t>
            </a:r>
            <a:endParaRPr lang="en-US" dirty="0"/>
          </a:p>
        </p:txBody>
      </p:sp>
      <p:sp>
        <p:nvSpPr>
          <p:cNvPr id="34" name="TextBox 33"/>
          <p:cNvSpPr txBox="1"/>
          <p:nvPr/>
        </p:nvSpPr>
        <p:spPr>
          <a:xfrm>
            <a:off x="5714206" y="2058194"/>
            <a:ext cx="1420774" cy="369332"/>
          </a:xfrm>
          <a:prstGeom prst="rect">
            <a:avLst/>
          </a:prstGeom>
          <a:noFill/>
        </p:spPr>
        <p:txBody>
          <a:bodyPr wrap="none" rtlCol="0">
            <a:spAutoFit/>
          </a:bodyPr>
          <a:lstStyle/>
          <a:p>
            <a:r>
              <a:rPr lang="en-US" dirty="0" smtClean="0"/>
              <a:t>Three nodes:</a:t>
            </a:r>
            <a:endParaRPr lang="en-US" dirty="0"/>
          </a:p>
        </p:txBody>
      </p:sp>
      <p:sp>
        <p:nvSpPr>
          <p:cNvPr id="35" name="Oval 34"/>
          <p:cNvSpPr/>
          <p:nvPr/>
        </p:nvSpPr>
        <p:spPr>
          <a:xfrm>
            <a:off x="2514600" y="3582194"/>
            <a:ext cx="15240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Line 115"/>
          <p:cNvSpPr>
            <a:spLocks noChangeShapeType="1"/>
          </p:cNvSpPr>
          <p:nvPr/>
        </p:nvSpPr>
        <p:spPr bwMode="auto">
          <a:xfrm flipV="1">
            <a:off x="2667000" y="4267994"/>
            <a:ext cx="609600" cy="3810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7" name="Line 115"/>
          <p:cNvSpPr>
            <a:spLocks noChangeShapeType="1"/>
          </p:cNvSpPr>
          <p:nvPr/>
        </p:nvSpPr>
        <p:spPr bwMode="auto">
          <a:xfrm>
            <a:off x="3276600" y="4267994"/>
            <a:ext cx="533400" cy="4572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9" name="Line 64"/>
          <p:cNvSpPr>
            <a:spLocks noChangeShapeType="1"/>
          </p:cNvSpPr>
          <p:nvPr/>
        </p:nvSpPr>
        <p:spPr bwMode="auto">
          <a:xfrm>
            <a:off x="3276600" y="3734594"/>
            <a:ext cx="0" cy="5334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9" name="TextBox 48"/>
          <p:cNvSpPr txBox="1"/>
          <p:nvPr/>
        </p:nvSpPr>
        <p:spPr>
          <a:xfrm>
            <a:off x="1217707" y="3658394"/>
            <a:ext cx="1296893" cy="369332"/>
          </a:xfrm>
          <a:prstGeom prst="rect">
            <a:avLst/>
          </a:prstGeom>
          <a:noFill/>
        </p:spPr>
        <p:txBody>
          <a:bodyPr wrap="none" rtlCol="0">
            <a:spAutoFit/>
          </a:bodyPr>
          <a:lstStyle/>
          <a:p>
            <a:r>
              <a:rPr lang="en-US" dirty="0" smtClean="0"/>
              <a:t>Four nodes:</a:t>
            </a:r>
            <a:endParaRPr lang="en-US" dirty="0"/>
          </a:p>
        </p:txBody>
      </p:sp>
      <p:grpSp>
        <p:nvGrpSpPr>
          <p:cNvPr id="71" name="Group 70"/>
          <p:cNvGrpSpPr/>
          <p:nvPr/>
        </p:nvGrpSpPr>
        <p:grpSpPr>
          <a:xfrm rot="5400000">
            <a:off x="4343400" y="3582194"/>
            <a:ext cx="1524000" cy="1524000"/>
            <a:chOff x="4343400" y="3582194"/>
            <a:chExt cx="1524000" cy="1524000"/>
          </a:xfrm>
        </p:grpSpPr>
        <p:sp>
          <p:nvSpPr>
            <p:cNvPr id="50" name="Oval 49"/>
            <p:cNvSpPr/>
            <p:nvPr/>
          </p:nvSpPr>
          <p:spPr>
            <a:xfrm rot="16200000">
              <a:off x="4343400" y="3582194"/>
              <a:ext cx="15240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Line 115"/>
            <p:cNvSpPr>
              <a:spLocks noChangeShapeType="1"/>
            </p:cNvSpPr>
            <p:nvPr/>
          </p:nvSpPr>
          <p:spPr bwMode="auto">
            <a:xfrm rot="16200000">
              <a:off x="4953000" y="4648994"/>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3" name="Line 115"/>
            <p:cNvSpPr>
              <a:spLocks noChangeShapeType="1"/>
            </p:cNvSpPr>
            <p:nvPr/>
          </p:nvSpPr>
          <p:spPr bwMode="auto">
            <a:xfrm rot="16200000">
              <a:off x="4953000" y="4344194"/>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4" name="Line 115"/>
            <p:cNvSpPr>
              <a:spLocks noChangeShapeType="1"/>
            </p:cNvSpPr>
            <p:nvPr/>
          </p:nvSpPr>
          <p:spPr bwMode="auto">
            <a:xfrm rot="16200000">
              <a:off x="4953000" y="4039394"/>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56" name="Straight Connector 55"/>
            <p:cNvCxnSpPr/>
            <p:nvPr/>
          </p:nvCxnSpPr>
          <p:spPr>
            <a:xfrm>
              <a:off x="4419600" y="4687094"/>
              <a:ext cx="1371600"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58" name="Straight Connector 57"/>
            <p:cNvCxnSpPr>
              <a:stCxn id="50" idx="0"/>
              <a:endCxn id="50" idx="4"/>
            </p:cNvCxnSpPr>
            <p:nvPr/>
          </p:nvCxnSpPr>
          <p:spPr>
            <a:xfrm rot="10800000" flipH="1">
              <a:off x="4343400" y="4344194"/>
              <a:ext cx="1524000"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4419600" y="4001294"/>
              <a:ext cx="1371600"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sp>
        <p:nvSpPr>
          <p:cNvPr id="73" name="Oval 72"/>
          <p:cNvSpPr/>
          <p:nvPr/>
        </p:nvSpPr>
        <p:spPr>
          <a:xfrm>
            <a:off x="2515394" y="5257800"/>
            <a:ext cx="15240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Line 115"/>
          <p:cNvSpPr>
            <a:spLocks noChangeShapeType="1"/>
          </p:cNvSpPr>
          <p:nvPr/>
        </p:nvSpPr>
        <p:spPr bwMode="auto">
          <a:xfrm>
            <a:off x="2667000" y="6020594"/>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75" name="Straight Connector 74"/>
          <p:cNvCxnSpPr/>
          <p:nvPr/>
        </p:nvCxnSpPr>
        <p:spPr>
          <a:xfrm rot="16200000" flipH="1">
            <a:off x="2667794" y="6019800"/>
            <a:ext cx="1524000"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76" name="TextBox 75"/>
          <p:cNvSpPr txBox="1"/>
          <p:nvPr/>
        </p:nvSpPr>
        <p:spPr>
          <a:xfrm>
            <a:off x="1295400" y="5258594"/>
            <a:ext cx="1225207" cy="369332"/>
          </a:xfrm>
          <a:prstGeom prst="rect">
            <a:avLst/>
          </a:prstGeom>
          <a:noFill/>
        </p:spPr>
        <p:txBody>
          <a:bodyPr wrap="none" rtlCol="0">
            <a:spAutoFit/>
          </a:bodyPr>
          <a:lstStyle/>
          <a:p>
            <a:r>
              <a:rPr lang="en-US" dirty="0" smtClean="0"/>
              <a:t>Five nodes:</a:t>
            </a:r>
            <a:endParaRPr lang="en-US" dirty="0"/>
          </a:p>
        </p:txBody>
      </p:sp>
      <p:sp>
        <p:nvSpPr>
          <p:cNvPr id="77" name="Line 115"/>
          <p:cNvSpPr>
            <a:spLocks noChangeShapeType="1"/>
          </p:cNvSpPr>
          <p:nvPr/>
        </p:nvSpPr>
        <p:spPr bwMode="auto">
          <a:xfrm>
            <a:off x="2971800" y="6020594"/>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8" name="Line 115"/>
          <p:cNvSpPr>
            <a:spLocks noChangeShapeType="1"/>
          </p:cNvSpPr>
          <p:nvPr/>
        </p:nvSpPr>
        <p:spPr bwMode="auto">
          <a:xfrm>
            <a:off x="3276600" y="6020594"/>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9" name="Line 115"/>
          <p:cNvSpPr>
            <a:spLocks noChangeShapeType="1"/>
          </p:cNvSpPr>
          <p:nvPr/>
        </p:nvSpPr>
        <p:spPr bwMode="auto">
          <a:xfrm>
            <a:off x="3581400" y="6020594"/>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80" name="Straight Connector 79"/>
          <p:cNvCxnSpPr/>
          <p:nvPr/>
        </p:nvCxnSpPr>
        <p:spPr>
          <a:xfrm rot="5400000">
            <a:off x="3124201" y="6020595"/>
            <a:ext cx="1219201" cy="1"/>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81" name="Straight Connector 80"/>
          <p:cNvCxnSpPr/>
          <p:nvPr/>
        </p:nvCxnSpPr>
        <p:spPr>
          <a:xfrm rot="5400000">
            <a:off x="2362200" y="6020594"/>
            <a:ext cx="1524000"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82" name="Straight Connector 81"/>
          <p:cNvCxnSpPr/>
          <p:nvPr/>
        </p:nvCxnSpPr>
        <p:spPr>
          <a:xfrm rot="5400000">
            <a:off x="2209802" y="6020594"/>
            <a:ext cx="1219199" cy="3"/>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83" name="Oval 82"/>
          <p:cNvSpPr/>
          <p:nvPr/>
        </p:nvSpPr>
        <p:spPr>
          <a:xfrm>
            <a:off x="4419600" y="5258594"/>
            <a:ext cx="15240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Line 115"/>
          <p:cNvSpPr>
            <a:spLocks noChangeShapeType="1"/>
          </p:cNvSpPr>
          <p:nvPr/>
        </p:nvSpPr>
        <p:spPr bwMode="auto">
          <a:xfrm flipV="1">
            <a:off x="4572000" y="6019800"/>
            <a:ext cx="381000" cy="794"/>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6" name="Line 115"/>
          <p:cNvSpPr>
            <a:spLocks noChangeShapeType="1"/>
          </p:cNvSpPr>
          <p:nvPr/>
        </p:nvSpPr>
        <p:spPr bwMode="auto">
          <a:xfrm>
            <a:off x="4953000" y="6019800"/>
            <a:ext cx="381000" cy="794"/>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7" name="Line 115"/>
          <p:cNvSpPr>
            <a:spLocks noChangeShapeType="1"/>
          </p:cNvSpPr>
          <p:nvPr/>
        </p:nvSpPr>
        <p:spPr bwMode="auto">
          <a:xfrm flipV="1">
            <a:off x="5334000" y="5639594"/>
            <a:ext cx="381000" cy="3810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8" name="Line 115"/>
          <p:cNvSpPr>
            <a:spLocks noChangeShapeType="1"/>
          </p:cNvSpPr>
          <p:nvPr/>
        </p:nvSpPr>
        <p:spPr bwMode="auto">
          <a:xfrm>
            <a:off x="5334000" y="6020594"/>
            <a:ext cx="381000" cy="4572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89" name="Straight Connector 88"/>
          <p:cNvCxnSpPr>
            <a:stCxn id="83" idx="1"/>
            <a:endCxn id="83" idx="3"/>
          </p:cNvCxnSpPr>
          <p:nvPr/>
        </p:nvCxnSpPr>
        <p:spPr>
          <a:xfrm rot="16200000" flipH="1">
            <a:off x="4103969" y="6020594"/>
            <a:ext cx="1077632"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91" name="Straight Connector 90"/>
          <p:cNvCxnSpPr>
            <a:stCxn id="83" idx="0"/>
            <a:endCxn id="83" idx="4"/>
          </p:cNvCxnSpPr>
          <p:nvPr/>
        </p:nvCxnSpPr>
        <p:spPr>
          <a:xfrm rot="16200000" flipH="1">
            <a:off x="4419600" y="6020594"/>
            <a:ext cx="1524000"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94" name="Oval 93"/>
          <p:cNvSpPr/>
          <p:nvPr/>
        </p:nvSpPr>
        <p:spPr>
          <a:xfrm>
            <a:off x="6248400" y="5258594"/>
            <a:ext cx="15240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Line 115"/>
          <p:cNvSpPr>
            <a:spLocks noChangeShapeType="1"/>
          </p:cNvSpPr>
          <p:nvPr/>
        </p:nvSpPr>
        <p:spPr bwMode="auto">
          <a:xfrm flipV="1">
            <a:off x="6477000" y="6020594"/>
            <a:ext cx="533400" cy="4572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96" name="Line 115"/>
          <p:cNvSpPr>
            <a:spLocks noChangeShapeType="1"/>
          </p:cNvSpPr>
          <p:nvPr/>
        </p:nvSpPr>
        <p:spPr bwMode="auto">
          <a:xfrm flipV="1">
            <a:off x="7010400" y="5563394"/>
            <a:ext cx="457200" cy="4572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97" name="Line 115"/>
          <p:cNvSpPr>
            <a:spLocks noChangeShapeType="1"/>
          </p:cNvSpPr>
          <p:nvPr/>
        </p:nvSpPr>
        <p:spPr bwMode="auto">
          <a:xfrm flipH="1" flipV="1">
            <a:off x="7010400" y="6020594"/>
            <a:ext cx="457200" cy="456406"/>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98" name="Line 115"/>
          <p:cNvSpPr>
            <a:spLocks noChangeShapeType="1"/>
          </p:cNvSpPr>
          <p:nvPr/>
        </p:nvSpPr>
        <p:spPr bwMode="auto">
          <a:xfrm flipH="1" flipV="1">
            <a:off x="6553200" y="5487194"/>
            <a:ext cx="457200" cy="5334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04" name="TextBox 103"/>
          <p:cNvSpPr txBox="1"/>
          <p:nvPr/>
        </p:nvSpPr>
        <p:spPr>
          <a:xfrm>
            <a:off x="1447800" y="381000"/>
            <a:ext cx="4114800" cy="2677656"/>
          </a:xfrm>
          <a:prstGeom prst="rect">
            <a:avLst/>
          </a:prstGeom>
          <a:noFill/>
        </p:spPr>
        <p:txBody>
          <a:bodyPr wrap="square" rtlCol="0">
            <a:spAutoFit/>
          </a:bodyPr>
          <a:lstStyle/>
          <a:p>
            <a:r>
              <a:rPr lang="en-US" sz="2400" dirty="0" smtClean="0"/>
              <a:t>For t cuts, the number of ways to slice the clock without having four squares in arithmetic progression follows the pattern for the number of unlabeled planar trees with t+1 nodes.</a:t>
            </a:r>
            <a:endParaRPr lang="en-US" sz="2400" dirty="0"/>
          </a:p>
        </p:txBody>
      </p:sp>
      <p:sp>
        <p:nvSpPr>
          <p:cNvPr id="57" name="Freeform 56"/>
          <p:cNvSpPr/>
          <p:nvPr/>
        </p:nvSpPr>
        <p:spPr>
          <a:xfrm>
            <a:off x="2999232" y="3639312"/>
            <a:ext cx="612648" cy="306324"/>
          </a:xfrm>
          <a:custGeom>
            <a:avLst/>
            <a:gdLst>
              <a:gd name="connsiteX0" fmla="*/ 0 w 612648"/>
              <a:gd name="connsiteY0" fmla="*/ 0 h 306324"/>
              <a:gd name="connsiteX1" fmla="*/ 274320 w 612648"/>
              <a:gd name="connsiteY1" fmla="*/ 301752 h 306324"/>
              <a:gd name="connsiteX2" fmla="*/ 612648 w 612648"/>
              <a:gd name="connsiteY2" fmla="*/ 27432 h 306324"/>
            </a:gdLst>
            <a:ahLst/>
            <a:cxnLst>
              <a:cxn ang="0">
                <a:pos x="connsiteX0" y="connsiteY0"/>
              </a:cxn>
              <a:cxn ang="0">
                <a:pos x="connsiteX1" y="connsiteY1"/>
              </a:cxn>
              <a:cxn ang="0">
                <a:pos x="connsiteX2" y="connsiteY2"/>
              </a:cxn>
            </a:cxnLst>
            <a:rect l="l" t="t" r="r" b="b"/>
            <a:pathLst>
              <a:path w="612648" h="306324">
                <a:moveTo>
                  <a:pt x="0" y="0"/>
                </a:moveTo>
                <a:cubicBezTo>
                  <a:pt x="86106" y="148590"/>
                  <a:pt x="172212" y="297180"/>
                  <a:pt x="274320" y="301752"/>
                </a:cubicBezTo>
                <a:cubicBezTo>
                  <a:pt x="376428" y="306324"/>
                  <a:pt x="494538" y="166878"/>
                  <a:pt x="612648" y="2743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1" name="Freeform 60"/>
          <p:cNvSpPr/>
          <p:nvPr/>
        </p:nvSpPr>
        <p:spPr>
          <a:xfrm>
            <a:off x="3570732" y="4509516"/>
            <a:ext cx="443484" cy="483108"/>
          </a:xfrm>
          <a:custGeom>
            <a:avLst/>
            <a:gdLst>
              <a:gd name="connsiteX0" fmla="*/ 86868 w 443484"/>
              <a:gd name="connsiteY0" fmla="*/ 483108 h 483108"/>
              <a:gd name="connsiteX1" fmla="*/ 59436 w 443484"/>
              <a:gd name="connsiteY1" fmla="*/ 71628 h 483108"/>
              <a:gd name="connsiteX2" fmla="*/ 443484 w 443484"/>
              <a:gd name="connsiteY2" fmla="*/ 53340 h 483108"/>
            </a:gdLst>
            <a:ahLst/>
            <a:cxnLst>
              <a:cxn ang="0">
                <a:pos x="connsiteX0" y="connsiteY0"/>
              </a:cxn>
              <a:cxn ang="0">
                <a:pos x="connsiteX1" y="connsiteY1"/>
              </a:cxn>
              <a:cxn ang="0">
                <a:pos x="connsiteX2" y="connsiteY2"/>
              </a:cxn>
            </a:cxnLst>
            <a:rect l="l" t="t" r="r" b="b"/>
            <a:pathLst>
              <a:path w="443484" h="483108">
                <a:moveTo>
                  <a:pt x="86868" y="483108"/>
                </a:moveTo>
                <a:cubicBezTo>
                  <a:pt x="43434" y="313182"/>
                  <a:pt x="0" y="143256"/>
                  <a:pt x="59436" y="71628"/>
                </a:cubicBezTo>
                <a:cubicBezTo>
                  <a:pt x="118872" y="0"/>
                  <a:pt x="281178" y="26670"/>
                  <a:pt x="443484" y="5334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2" name="Freeform 61"/>
          <p:cNvSpPr/>
          <p:nvPr/>
        </p:nvSpPr>
        <p:spPr>
          <a:xfrm>
            <a:off x="2514600" y="4442460"/>
            <a:ext cx="425196" cy="467868"/>
          </a:xfrm>
          <a:custGeom>
            <a:avLst/>
            <a:gdLst>
              <a:gd name="connsiteX0" fmla="*/ 0 w 425196"/>
              <a:gd name="connsiteY0" fmla="*/ 19812 h 467868"/>
              <a:gd name="connsiteX1" fmla="*/ 384048 w 425196"/>
              <a:gd name="connsiteY1" fmla="*/ 74676 h 467868"/>
              <a:gd name="connsiteX2" fmla="*/ 246888 w 425196"/>
              <a:gd name="connsiteY2" fmla="*/ 467868 h 467868"/>
            </a:gdLst>
            <a:ahLst/>
            <a:cxnLst>
              <a:cxn ang="0">
                <a:pos x="connsiteX0" y="connsiteY0"/>
              </a:cxn>
              <a:cxn ang="0">
                <a:pos x="connsiteX1" y="connsiteY1"/>
              </a:cxn>
              <a:cxn ang="0">
                <a:pos x="connsiteX2" y="connsiteY2"/>
              </a:cxn>
            </a:cxnLst>
            <a:rect l="l" t="t" r="r" b="b"/>
            <a:pathLst>
              <a:path w="425196" h="467868">
                <a:moveTo>
                  <a:pt x="0" y="19812"/>
                </a:moveTo>
                <a:cubicBezTo>
                  <a:pt x="171450" y="9906"/>
                  <a:pt x="342900" y="0"/>
                  <a:pt x="384048" y="74676"/>
                </a:cubicBezTo>
                <a:cubicBezTo>
                  <a:pt x="425196" y="149352"/>
                  <a:pt x="336042" y="308610"/>
                  <a:pt x="246888" y="46786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3" name="Freeform 62"/>
          <p:cNvSpPr/>
          <p:nvPr/>
        </p:nvSpPr>
        <p:spPr>
          <a:xfrm>
            <a:off x="5509260" y="5340096"/>
            <a:ext cx="425196" cy="557784"/>
          </a:xfrm>
          <a:custGeom>
            <a:avLst/>
            <a:gdLst>
              <a:gd name="connsiteX0" fmla="*/ 13716 w 425196"/>
              <a:gd name="connsiteY0" fmla="*/ 0 h 557784"/>
              <a:gd name="connsiteX1" fmla="*/ 68580 w 425196"/>
              <a:gd name="connsiteY1" fmla="*/ 429768 h 557784"/>
              <a:gd name="connsiteX2" fmla="*/ 425196 w 425196"/>
              <a:gd name="connsiteY2" fmla="*/ 557784 h 557784"/>
            </a:gdLst>
            <a:ahLst/>
            <a:cxnLst>
              <a:cxn ang="0">
                <a:pos x="connsiteX0" y="connsiteY0"/>
              </a:cxn>
              <a:cxn ang="0">
                <a:pos x="connsiteX1" y="connsiteY1"/>
              </a:cxn>
              <a:cxn ang="0">
                <a:pos x="connsiteX2" y="connsiteY2"/>
              </a:cxn>
            </a:cxnLst>
            <a:rect l="l" t="t" r="r" b="b"/>
            <a:pathLst>
              <a:path w="425196" h="557784">
                <a:moveTo>
                  <a:pt x="13716" y="0"/>
                </a:moveTo>
                <a:cubicBezTo>
                  <a:pt x="6858" y="168402"/>
                  <a:pt x="0" y="336804"/>
                  <a:pt x="68580" y="429768"/>
                </a:cubicBezTo>
                <a:cubicBezTo>
                  <a:pt x="137160" y="522732"/>
                  <a:pt x="281178" y="540258"/>
                  <a:pt x="425196" y="55778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5" name="Freeform 64"/>
          <p:cNvSpPr/>
          <p:nvPr/>
        </p:nvSpPr>
        <p:spPr>
          <a:xfrm>
            <a:off x="5506212" y="6245352"/>
            <a:ext cx="373380" cy="429768"/>
          </a:xfrm>
          <a:custGeom>
            <a:avLst/>
            <a:gdLst>
              <a:gd name="connsiteX0" fmla="*/ 373380 w 373380"/>
              <a:gd name="connsiteY0" fmla="*/ 100584 h 429768"/>
              <a:gd name="connsiteX1" fmla="*/ 53340 w 373380"/>
              <a:gd name="connsiteY1" fmla="*/ 54864 h 429768"/>
              <a:gd name="connsiteX2" fmla="*/ 53340 w 373380"/>
              <a:gd name="connsiteY2" fmla="*/ 429768 h 429768"/>
            </a:gdLst>
            <a:ahLst/>
            <a:cxnLst>
              <a:cxn ang="0">
                <a:pos x="connsiteX0" y="connsiteY0"/>
              </a:cxn>
              <a:cxn ang="0">
                <a:pos x="connsiteX1" y="connsiteY1"/>
              </a:cxn>
              <a:cxn ang="0">
                <a:pos x="connsiteX2" y="connsiteY2"/>
              </a:cxn>
            </a:cxnLst>
            <a:rect l="l" t="t" r="r" b="b"/>
            <a:pathLst>
              <a:path w="373380" h="429768">
                <a:moveTo>
                  <a:pt x="373380" y="100584"/>
                </a:moveTo>
                <a:cubicBezTo>
                  <a:pt x="240030" y="50292"/>
                  <a:pt x="106680" y="0"/>
                  <a:pt x="53340" y="54864"/>
                </a:cubicBezTo>
                <a:cubicBezTo>
                  <a:pt x="0" y="109728"/>
                  <a:pt x="26670" y="269748"/>
                  <a:pt x="53340" y="42976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6" name="Freeform 65"/>
          <p:cNvSpPr/>
          <p:nvPr/>
        </p:nvSpPr>
        <p:spPr>
          <a:xfrm>
            <a:off x="6318504" y="5294376"/>
            <a:ext cx="475488" cy="423672"/>
          </a:xfrm>
          <a:custGeom>
            <a:avLst/>
            <a:gdLst>
              <a:gd name="connsiteX0" fmla="*/ 0 w 475488"/>
              <a:gd name="connsiteY0" fmla="*/ 402336 h 423672"/>
              <a:gd name="connsiteX1" fmla="*/ 393192 w 475488"/>
              <a:gd name="connsiteY1" fmla="*/ 356616 h 423672"/>
              <a:gd name="connsiteX2" fmla="*/ 475488 w 475488"/>
              <a:gd name="connsiteY2" fmla="*/ 0 h 423672"/>
            </a:gdLst>
            <a:ahLst/>
            <a:cxnLst>
              <a:cxn ang="0">
                <a:pos x="connsiteX0" y="connsiteY0"/>
              </a:cxn>
              <a:cxn ang="0">
                <a:pos x="connsiteX1" y="connsiteY1"/>
              </a:cxn>
              <a:cxn ang="0">
                <a:pos x="connsiteX2" y="connsiteY2"/>
              </a:cxn>
            </a:cxnLst>
            <a:rect l="l" t="t" r="r" b="b"/>
            <a:pathLst>
              <a:path w="475488" h="423672">
                <a:moveTo>
                  <a:pt x="0" y="402336"/>
                </a:moveTo>
                <a:cubicBezTo>
                  <a:pt x="156972" y="413004"/>
                  <a:pt x="313944" y="423672"/>
                  <a:pt x="393192" y="356616"/>
                </a:cubicBezTo>
                <a:cubicBezTo>
                  <a:pt x="472440" y="289560"/>
                  <a:pt x="473964" y="144780"/>
                  <a:pt x="475488"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7" name="Freeform 66"/>
          <p:cNvSpPr/>
          <p:nvPr/>
        </p:nvSpPr>
        <p:spPr>
          <a:xfrm>
            <a:off x="7205472" y="5285232"/>
            <a:ext cx="530352" cy="516636"/>
          </a:xfrm>
          <a:custGeom>
            <a:avLst/>
            <a:gdLst>
              <a:gd name="connsiteX0" fmla="*/ 0 w 530352"/>
              <a:gd name="connsiteY0" fmla="*/ 0 h 516636"/>
              <a:gd name="connsiteX1" fmla="*/ 100584 w 530352"/>
              <a:gd name="connsiteY1" fmla="*/ 438912 h 516636"/>
              <a:gd name="connsiteX2" fmla="*/ 530352 w 530352"/>
              <a:gd name="connsiteY2" fmla="*/ 466344 h 516636"/>
            </a:gdLst>
            <a:ahLst/>
            <a:cxnLst>
              <a:cxn ang="0">
                <a:pos x="connsiteX0" y="connsiteY0"/>
              </a:cxn>
              <a:cxn ang="0">
                <a:pos x="connsiteX1" y="connsiteY1"/>
              </a:cxn>
              <a:cxn ang="0">
                <a:pos x="connsiteX2" y="connsiteY2"/>
              </a:cxn>
            </a:cxnLst>
            <a:rect l="l" t="t" r="r" b="b"/>
            <a:pathLst>
              <a:path w="530352" h="516636">
                <a:moveTo>
                  <a:pt x="0" y="0"/>
                </a:moveTo>
                <a:cubicBezTo>
                  <a:pt x="6096" y="180594"/>
                  <a:pt x="12192" y="361188"/>
                  <a:pt x="100584" y="438912"/>
                </a:cubicBezTo>
                <a:cubicBezTo>
                  <a:pt x="188976" y="516636"/>
                  <a:pt x="359664" y="491490"/>
                  <a:pt x="530352" y="46634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8" name="Freeform 67"/>
          <p:cNvSpPr/>
          <p:nvPr/>
        </p:nvSpPr>
        <p:spPr>
          <a:xfrm>
            <a:off x="6309360" y="6262116"/>
            <a:ext cx="426720" cy="440436"/>
          </a:xfrm>
          <a:custGeom>
            <a:avLst/>
            <a:gdLst>
              <a:gd name="connsiteX0" fmla="*/ 365760 w 426720"/>
              <a:gd name="connsiteY0" fmla="*/ 440436 h 440436"/>
              <a:gd name="connsiteX1" fmla="*/ 365760 w 426720"/>
              <a:gd name="connsiteY1" fmla="*/ 65532 h 440436"/>
              <a:gd name="connsiteX2" fmla="*/ 0 w 426720"/>
              <a:gd name="connsiteY2" fmla="*/ 47244 h 440436"/>
            </a:gdLst>
            <a:ahLst/>
            <a:cxnLst>
              <a:cxn ang="0">
                <a:pos x="connsiteX0" y="connsiteY0"/>
              </a:cxn>
              <a:cxn ang="0">
                <a:pos x="connsiteX1" y="connsiteY1"/>
              </a:cxn>
              <a:cxn ang="0">
                <a:pos x="connsiteX2" y="connsiteY2"/>
              </a:cxn>
            </a:cxnLst>
            <a:rect l="l" t="t" r="r" b="b"/>
            <a:pathLst>
              <a:path w="426720" h="440436">
                <a:moveTo>
                  <a:pt x="365760" y="440436"/>
                </a:moveTo>
                <a:cubicBezTo>
                  <a:pt x="396240" y="285750"/>
                  <a:pt x="426720" y="131064"/>
                  <a:pt x="365760" y="65532"/>
                </a:cubicBezTo>
                <a:cubicBezTo>
                  <a:pt x="304800" y="0"/>
                  <a:pt x="152400" y="23622"/>
                  <a:pt x="0" y="4724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9" name="Freeform 68"/>
          <p:cNvSpPr/>
          <p:nvPr/>
        </p:nvSpPr>
        <p:spPr>
          <a:xfrm>
            <a:off x="7223760" y="6275832"/>
            <a:ext cx="457200" cy="481584"/>
          </a:xfrm>
          <a:custGeom>
            <a:avLst/>
            <a:gdLst>
              <a:gd name="connsiteX0" fmla="*/ 457200 w 457200"/>
              <a:gd name="connsiteY0" fmla="*/ 115824 h 481584"/>
              <a:gd name="connsiteX1" fmla="*/ 100584 w 457200"/>
              <a:gd name="connsiteY1" fmla="*/ 60960 h 481584"/>
              <a:gd name="connsiteX2" fmla="*/ 0 w 457200"/>
              <a:gd name="connsiteY2" fmla="*/ 481584 h 481584"/>
            </a:gdLst>
            <a:ahLst/>
            <a:cxnLst>
              <a:cxn ang="0">
                <a:pos x="connsiteX0" y="connsiteY0"/>
              </a:cxn>
              <a:cxn ang="0">
                <a:pos x="connsiteX1" y="connsiteY1"/>
              </a:cxn>
              <a:cxn ang="0">
                <a:pos x="connsiteX2" y="connsiteY2"/>
              </a:cxn>
            </a:cxnLst>
            <a:rect l="l" t="t" r="r" b="b"/>
            <a:pathLst>
              <a:path w="457200" h="481584">
                <a:moveTo>
                  <a:pt x="457200" y="115824"/>
                </a:moveTo>
                <a:cubicBezTo>
                  <a:pt x="316992" y="57912"/>
                  <a:pt x="176784" y="0"/>
                  <a:pt x="100584" y="60960"/>
                </a:cubicBezTo>
                <a:cubicBezTo>
                  <a:pt x="24384" y="121920"/>
                  <a:pt x="16764" y="411480"/>
                  <a:pt x="0" y="48158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7" name="Freeform 106"/>
          <p:cNvSpPr/>
          <p:nvPr/>
        </p:nvSpPr>
        <p:spPr>
          <a:xfrm>
            <a:off x="7498080" y="2112264"/>
            <a:ext cx="0" cy="1426464"/>
          </a:xfrm>
          <a:custGeom>
            <a:avLst/>
            <a:gdLst>
              <a:gd name="connsiteX0" fmla="*/ 0 w 0"/>
              <a:gd name="connsiteY0" fmla="*/ 0 h 1426464"/>
              <a:gd name="connsiteX1" fmla="*/ 0 w 0"/>
              <a:gd name="connsiteY1" fmla="*/ 1426464 h 1426464"/>
            </a:gdLst>
            <a:ahLst/>
            <a:cxnLst>
              <a:cxn ang="0">
                <a:pos x="connsiteX0" y="connsiteY0"/>
              </a:cxn>
              <a:cxn ang="0">
                <a:pos x="connsiteX1" y="connsiteY1"/>
              </a:cxn>
            </a:cxnLst>
            <a:rect l="l" t="t" r="r" b="b"/>
            <a:pathLst>
              <a:path h="1426464">
                <a:moveTo>
                  <a:pt x="0" y="0"/>
                </a:moveTo>
                <a:lnTo>
                  <a:pt x="0" y="1426464"/>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8" name="Freeform 107"/>
          <p:cNvSpPr/>
          <p:nvPr/>
        </p:nvSpPr>
        <p:spPr>
          <a:xfrm>
            <a:off x="8001000" y="2133600"/>
            <a:ext cx="0" cy="1426464"/>
          </a:xfrm>
          <a:custGeom>
            <a:avLst/>
            <a:gdLst>
              <a:gd name="connsiteX0" fmla="*/ 0 w 0"/>
              <a:gd name="connsiteY0" fmla="*/ 0 h 1426464"/>
              <a:gd name="connsiteX1" fmla="*/ 0 w 0"/>
              <a:gd name="connsiteY1" fmla="*/ 1426464 h 1426464"/>
            </a:gdLst>
            <a:ahLst/>
            <a:cxnLst>
              <a:cxn ang="0">
                <a:pos x="connsiteX0" y="connsiteY0"/>
              </a:cxn>
              <a:cxn ang="0">
                <a:pos x="connsiteX1" y="connsiteY1"/>
              </a:cxn>
            </a:cxnLst>
            <a:rect l="l" t="t" r="r" b="b"/>
            <a:pathLst>
              <a:path h="1426464">
                <a:moveTo>
                  <a:pt x="0" y="0"/>
                </a:moveTo>
                <a:lnTo>
                  <a:pt x="0" y="1426464"/>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1143000" y="1294606"/>
            <a:ext cx="1130438" cy="369332"/>
          </a:xfrm>
          <a:prstGeom prst="rect">
            <a:avLst/>
          </a:prstGeom>
          <a:noFill/>
        </p:spPr>
        <p:txBody>
          <a:bodyPr wrap="none" rtlCol="0">
            <a:spAutoFit/>
          </a:bodyPr>
          <a:lstStyle/>
          <a:p>
            <a:r>
              <a:rPr lang="en-US" dirty="0" smtClean="0"/>
              <a:t>Six nodes:</a:t>
            </a:r>
            <a:endParaRPr lang="en-US" dirty="0"/>
          </a:p>
        </p:txBody>
      </p:sp>
      <p:grpSp>
        <p:nvGrpSpPr>
          <p:cNvPr id="50" name="Group 49"/>
          <p:cNvGrpSpPr/>
          <p:nvPr/>
        </p:nvGrpSpPr>
        <p:grpSpPr>
          <a:xfrm>
            <a:off x="2286000" y="1218406"/>
            <a:ext cx="1905000" cy="1905794"/>
            <a:chOff x="5638800" y="1828800"/>
            <a:chExt cx="1905000" cy="1905794"/>
          </a:xfrm>
        </p:grpSpPr>
        <p:sp>
          <p:nvSpPr>
            <p:cNvPr id="35" name="Oval 34"/>
            <p:cNvSpPr/>
            <p:nvPr/>
          </p:nvSpPr>
          <p:spPr>
            <a:xfrm>
              <a:off x="5638800" y="1828800"/>
              <a:ext cx="1905000" cy="1905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ine 115"/>
            <p:cNvSpPr>
              <a:spLocks noChangeShapeType="1"/>
            </p:cNvSpPr>
            <p:nvPr/>
          </p:nvSpPr>
          <p:spPr bwMode="auto">
            <a:xfrm>
              <a:off x="5791200" y="2819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 name="Line 115"/>
            <p:cNvSpPr>
              <a:spLocks noChangeShapeType="1"/>
            </p:cNvSpPr>
            <p:nvPr/>
          </p:nvSpPr>
          <p:spPr bwMode="auto">
            <a:xfrm>
              <a:off x="6096000" y="2819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6" name="Line 115"/>
            <p:cNvSpPr>
              <a:spLocks noChangeShapeType="1"/>
            </p:cNvSpPr>
            <p:nvPr/>
          </p:nvSpPr>
          <p:spPr bwMode="auto">
            <a:xfrm>
              <a:off x="6400800" y="2819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 name="Line 115"/>
            <p:cNvSpPr>
              <a:spLocks noChangeShapeType="1"/>
            </p:cNvSpPr>
            <p:nvPr/>
          </p:nvSpPr>
          <p:spPr bwMode="auto">
            <a:xfrm>
              <a:off x="6705600" y="2819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 name="Line 115"/>
            <p:cNvSpPr>
              <a:spLocks noChangeShapeType="1"/>
            </p:cNvSpPr>
            <p:nvPr/>
          </p:nvSpPr>
          <p:spPr bwMode="auto">
            <a:xfrm>
              <a:off x="7010400" y="2819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37" name="Straight Connector 36"/>
            <p:cNvCxnSpPr>
              <a:stCxn id="35" idx="1"/>
              <a:endCxn id="35" idx="3"/>
            </p:cNvCxnSpPr>
            <p:nvPr/>
          </p:nvCxnSpPr>
          <p:spPr>
            <a:xfrm rot="16200000" flipH="1">
              <a:off x="5244262" y="2781300"/>
              <a:ext cx="1347038" cy="1588"/>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rot="5400000">
              <a:off x="5371306" y="2781300"/>
              <a:ext cx="1752600" cy="1588"/>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16200000" flipH="1">
              <a:off x="5601494" y="2781300"/>
              <a:ext cx="1905000" cy="1588"/>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rot="5400000">
              <a:off x="5981303" y="2780903"/>
              <a:ext cx="1752600" cy="794"/>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rot="5400000">
              <a:off x="6439297" y="2780903"/>
              <a:ext cx="1447800" cy="794"/>
            </a:xfrm>
            <a:prstGeom prst="line">
              <a:avLst/>
            </a:prstGeom>
          </p:spPr>
          <p:style>
            <a:lnRef idx="1">
              <a:schemeClr val="dk1"/>
            </a:lnRef>
            <a:fillRef idx="0">
              <a:schemeClr val="dk1"/>
            </a:fillRef>
            <a:effectRef idx="0">
              <a:schemeClr val="dk1"/>
            </a:effectRef>
            <a:fontRef idx="minor">
              <a:schemeClr val="tx1"/>
            </a:fontRef>
          </p:style>
        </p:cxnSp>
      </p:grpSp>
      <p:grpSp>
        <p:nvGrpSpPr>
          <p:cNvPr id="76" name="Group 75"/>
          <p:cNvGrpSpPr/>
          <p:nvPr/>
        </p:nvGrpSpPr>
        <p:grpSpPr>
          <a:xfrm>
            <a:off x="6553200" y="685006"/>
            <a:ext cx="1905000" cy="2449274"/>
            <a:chOff x="5867400" y="2884726"/>
            <a:chExt cx="1905000" cy="2449274"/>
          </a:xfrm>
        </p:grpSpPr>
        <p:sp>
          <p:nvSpPr>
            <p:cNvPr id="63" name="Oval 62"/>
            <p:cNvSpPr/>
            <p:nvPr/>
          </p:nvSpPr>
          <p:spPr>
            <a:xfrm>
              <a:off x="5867400" y="3429000"/>
              <a:ext cx="1905000" cy="1905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ine 115"/>
            <p:cNvSpPr>
              <a:spLocks noChangeShapeType="1"/>
            </p:cNvSpPr>
            <p:nvPr/>
          </p:nvSpPr>
          <p:spPr bwMode="auto">
            <a:xfrm>
              <a:off x="6019800" y="44958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5" name="Line 115"/>
            <p:cNvSpPr>
              <a:spLocks noChangeShapeType="1"/>
            </p:cNvSpPr>
            <p:nvPr/>
          </p:nvSpPr>
          <p:spPr bwMode="auto">
            <a:xfrm>
              <a:off x="6324600" y="4495800"/>
              <a:ext cx="4572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6" name="Line 115"/>
            <p:cNvSpPr>
              <a:spLocks noChangeShapeType="1"/>
            </p:cNvSpPr>
            <p:nvPr/>
          </p:nvSpPr>
          <p:spPr bwMode="auto">
            <a:xfrm>
              <a:off x="6781800" y="4495800"/>
              <a:ext cx="5334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7" name="Line 115"/>
            <p:cNvSpPr>
              <a:spLocks noChangeShapeType="1"/>
            </p:cNvSpPr>
            <p:nvPr/>
          </p:nvSpPr>
          <p:spPr bwMode="auto">
            <a:xfrm>
              <a:off x="7315200" y="44958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8" name="Line 115"/>
            <p:cNvSpPr>
              <a:spLocks noChangeShapeType="1"/>
            </p:cNvSpPr>
            <p:nvPr/>
          </p:nvSpPr>
          <p:spPr bwMode="auto">
            <a:xfrm flipV="1">
              <a:off x="6781799" y="3581400"/>
              <a:ext cx="45719" cy="9144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65" name="Straight Connector 64"/>
            <p:cNvCxnSpPr>
              <a:stCxn id="63" idx="1"/>
              <a:endCxn id="63" idx="3"/>
            </p:cNvCxnSpPr>
            <p:nvPr/>
          </p:nvCxnSpPr>
          <p:spPr>
            <a:xfrm rot="16200000" flipH="1">
              <a:off x="5472862" y="4381500"/>
              <a:ext cx="1347038" cy="1588"/>
            </a:xfrm>
            <a:prstGeom prst="line">
              <a:avLst/>
            </a:prstGeom>
          </p:spPr>
          <p:style>
            <a:lnRef idx="1">
              <a:schemeClr val="dk1"/>
            </a:lnRef>
            <a:fillRef idx="0">
              <a:schemeClr val="dk1"/>
            </a:fillRef>
            <a:effectRef idx="0">
              <a:schemeClr val="dk1"/>
            </a:effectRef>
            <a:fontRef idx="minor">
              <a:schemeClr val="tx1"/>
            </a:fontRef>
          </p:style>
        </p:cxnSp>
        <p:cxnSp>
          <p:nvCxnSpPr>
            <p:cNvPr id="67" name="Straight Connector 66"/>
            <p:cNvCxnSpPr/>
            <p:nvPr/>
          </p:nvCxnSpPr>
          <p:spPr>
            <a:xfrm rot="5400000">
              <a:off x="5600700" y="4381500"/>
              <a:ext cx="1752600" cy="1588"/>
            </a:xfrm>
            <a:prstGeom prst="line">
              <a:avLst/>
            </a:prstGeom>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rot="5400000">
              <a:off x="6210300" y="4381500"/>
              <a:ext cx="1752600" cy="1588"/>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a:stCxn id="63" idx="7"/>
              <a:endCxn id="63" idx="5"/>
            </p:cNvCxnSpPr>
            <p:nvPr/>
          </p:nvCxnSpPr>
          <p:spPr>
            <a:xfrm rot="16200000" flipH="1">
              <a:off x="6819900" y="4381500"/>
              <a:ext cx="1347038" cy="1588"/>
            </a:xfrm>
            <a:prstGeom prst="line">
              <a:avLst/>
            </a:prstGeom>
          </p:spPr>
          <p:style>
            <a:lnRef idx="1">
              <a:schemeClr val="dk1"/>
            </a:lnRef>
            <a:fillRef idx="0">
              <a:schemeClr val="dk1"/>
            </a:fillRef>
            <a:effectRef idx="0">
              <a:schemeClr val="dk1"/>
            </a:effectRef>
            <a:fontRef idx="minor">
              <a:schemeClr val="tx1"/>
            </a:fontRef>
          </p:style>
        </p:cxnSp>
        <p:sp>
          <p:nvSpPr>
            <p:cNvPr id="72" name="Arc 71"/>
            <p:cNvSpPr/>
            <p:nvPr/>
          </p:nvSpPr>
          <p:spPr>
            <a:xfrm rot="5400000">
              <a:off x="6380528" y="3133599"/>
              <a:ext cx="853777" cy="356032"/>
            </a:xfrm>
            <a:prstGeom prst="arc">
              <a:avLst>
                <a:gd name="adj1" fmla="val 18789888"/>
                <a:gd name="adj2" fmla="val 3050708"/>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89" name="Group 88"/>
          <p:cNvGrpSpPr/>
          <p:nvPr/>
        </p:nvGrpSpPr>
        <p:grpSpPr>
          <a:xfrm>
            <a:off x="2286000" y="3580606"/>
            <a:ext cx="1905000" cy="1905000"/>
            <a:chOff x="4876800" y="3810000"/>
            <a:chExt cx="1905000" cy="1905000"/>
          </a:xfrm>
        </p:grpSpPr>
        <p:sp>
          <p:nvSpPr>
            <p:cNvPr id="77" name="Oval 76"/>
            <p:cNvSpPr/>
            <p:nvPr/>
          </p:nvSpPr>
          <p:spPr>
            <a:xfrm>
              <a:off x="4876800" y="3810000"/>
              <a:ext cx="1905000" cy="1905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ine 115"/>
            <p:cNvSpPr>
              <a:spLocks noChangeShapeType="1"/>
            </p:cNvSpPr>
            <p:nvPr/>
          </p:nvSpPr>
          <p:spPr bwMode="auto">
            <a:xfrm>
              <a:off x="5029200" y="4800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0" name="Line 115"/>
            <p:cNvSpPr>
              <a:spLocks noChangeShapeType="1"/>
            </p:cNvSpPr>
            <p:nvPr/>
          </p:nvSpPr>
          <p:spPr bwMode="auto">
            <a:xfrm>
              <a:off x="5334000" y="4800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1" name="Line 115"/>
            <p:cNvSpPr>
              <a:spLocks noChangeShapeType="1"/>
            </p:cNvSpPr>
            <p:nvPr/>
          </p:nvSpPr>
          <p:spPr bwMode="auto">
            <a:xfrm>
              <a:off x="5638800" y="4800600"/>
              <a:ext cx="1066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2" name="Line 115"/>
            <p:cNvSpPr>
              <a:spLocks noChangeShapeType="1"/>
            </p:cNvSpPr>
            <p:nvPr/>
          </p:nvSpPr>
          <p:spPr bwMode="auto">
            <a:xfrm>
              <a:off x="5638800" y="4800600"/>
              <a:ext cx="609600" cy="6858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3" name="Line 115"/>
            <p:cNvSpPr>
              <a:spLocks noChangeShapeType="1"/>
            </p:cNvSpPr>
            <p:nvPr/>
          </p:nvSpPr>
          <p:spPr bwMode="auto">
            <a:xfrm flipV="1">
              <a:off x="5638800" y="4114800"/>
              <a:ext cx="609600" cy="6858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79" name="Straight Connector 78"/>
            <p:cNvCxnSpPr>
              <a:stCxn id="77" idx="1"/>
              <a:endCxn id="77" idx="3"/>
            </p:cNvCxnSpPr>
            <p:nvPr/>
          </p:nvCxnSpPr>
          <p:spPr>
            <a:xfrm rot="16200000" flipH="1">
              <a:off x="4482262" y="4762500"/>
              <a:ext cx="1347038" cy="1588"/>
            </a:xfrm>
            <a:prstGeom prst="line">
              <a:avLst/>
            </a:prstGeom>
          </p:spPr>
          <p:style>
            <a:lnRef idx="1">
              <a:schemeClr val="dk1"/>
            </a:lnRef>
            <a:fillRef idx="0">
              <a:schemeClr val="dk1"/>
            </a:fillRef>
            <a:effectRef idx="0">
              <a:schemeClr val="dk1"/>
            </a:effectRef>
            <a:fontRef idx="minor">
              <a:schemeClr val="tx1"/>
            </a:fontRef>
          </p:style>
        </p:cxnSp>
        <p:cxnSp>
          <p:nvCxnSpPr>
            <p:cNvPr id="81" name="Straight Connector 80"/>
            <p:cNvCxnSpPr/>
            <p:nvPr/>
          </p:nvCxnSpPr>
          <p:spPr>
            <a:xfrm rot="5400000">
              <a:off x="4610100" y="4762500"/>
              <a:ext cx="1752600" cy="1588"/>
            </a:xfrm>
            <a:prstGeom prst="line">
              <a:avLst/>
            </a:prstGeom>
          </p:spPr>
          <p:style>
            <a:lnRef idx="1">
              <a:schemeClr val="dk1"/>
            </a:lnRef>
            <a:fillRef idx="0">
              <a:schemeClr val="dk1"/>
            </a:fillRef>
            <a:effectRef idx="0">
              <a:schemeClr val="dk1"/>
            </a:effectRef>
            <a:fontRef idx="minor">
              <a:schemeClr val="tx1"/>
            </a:fontRef>
          </p:style>
        </p:cxnSp>
        <p:sp>
          <p:nvSpPr>
            <p:cNvPr id="85" name="Freeform 84"/>
            <p:cNvSpPr/>
            <p:nvPr/>
          </p:nvSpPr>
          <p:spPr>
            <a:xfrm>
              <a:off x="5948172" y="3813048"/>
              <a:ext cx="653796" cy="573024"/>
            </a:xfrm>
            <a:custGeom>
              <a:avLst/>
              <a:gdLst>
                <a:gd name="connsiteX0" fmla="*/ 22860 w 653796"/>
                <a:gd name="connsiteY0" fmla="*/ 0 h 573024"/>
                <a:gd name="connsiteX1" fmla="*/ 105156 w 653796"/>
                <a:gd name="connsiteY1" fmla="*/ 512064 h 573024"/>
                <a:gd name="connsiteX2" fmla="*/ 653796 w 653796"/>
                <a:gd name="connsiteY2" fmla="*/ 365760 h 573024"/>
              </a:gdLst>
              <a:ahLst/>
              <a:cxnLst>
                <a:cxn ang="0">
                  <a:pos x="connsiteX0" y="connsiteY0"/>
                </a:cxn>
                <a:cxn ang="0">
                  <a:pos x="connsiteX1" y="connsiteY1"/>
                </a:cxn>
                <a:cxn ang="0">
                  <a:pos x="connsiteX2" y="connsiteY2"/>
                </a:cxn>
              </a:cxnLst>
              <a:rect l="l" t="t" r="r" b="b"/>
              <a:pathLst>
                <a:path w="653796" h="573024">
                  <a:moveTo>
                    <a:pt x="22860" y="0"/>
                  </a:moveTo>
                  <a:cubicBezTo>
                    <a:pt x="11430" y="225552"/>
                    <a:pt x="0" y="451104"/>
                    <a:pt x="105156" y="512064"/>
                  </a:cubicBezTo>
                  <a:cubicBezTo>
                    <a:pt x="210312" y="573024"/>
                    <a:pt x="560832" y="396240"/>
                    <a:pt x="653796" y="36576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7" name="Freeform 86"/>
            <p:cNvSpPr/>
            <p:nvPr/>
          </p:nvSpPr>
          <p:spPr>
            <a:xfrm>
              <a:off x="6391656" y="4535424"/>
              <a:ext cx="365760" cy="457200"/>
            </a:xfrm>
            <a:custGeom>
              <a:avLst/>
              <a:gdLst>
                <a:gd name="connsiteX0" fmla="*/ 365760 w 365760"/>
                <a:gd name="connsiteY0" fmla="*/ 0 h 457200"/>
                <a:gd name="connsiteX1" fmla="*/ 0 w 365760"/>
                <a:gd name="connsiteY1" fmla="*/ 256032 h 457200"/>
                <a:gd name="connsiteX2" fmla="*/ 365760 w 365760"/>
                <a:gd name="connsiteY2" fmla="*/ 457200 h 457200"/>
              </a:gdLst>
              <a:ahLst/>
              <a:cxnLst>
                <a:cxn ang="0">
                  <a:pos x="connsiteX0" y="connsiteY0"/>
                </a:cxn>
                <a:cxn ang="0">
                  <a:pos x="connsiteX1" y="connsiteY1"/>
                </a:cxn>
                <a:cxn ang="0">
                  <a:pos x="connsiteX2" y="connsiteY2"/>
                </a:cxn>
              </a:cxnLst>
              <a:rect l="l" t="t" r="r" b="b"/>
              <a:pathLst>
                <a:path w="365760" h="457200">
                  <a:moveTo>
                    <a:pt x="365760" y="0"/>
                  </a:moveTo>
                  <a:cubicBezTo>
                    <a:pt x="182880" y="89916"/>
                    <a:pt x="0" y="179832"/>
                    <a:pt x="0" y="256032"/>
                  </a:cubicBezTo>
                  <a:cubicBezTo>
                    <a:pt x="0" y="332232"/>
                    <a:pt x="182880" y="394716"/>
                    <a:pt x="365760" y="45720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8" name="Freeform 87"/>
            <p:cNvSpPr/>
            <p:nvPr/>
          </p:nvSpPr>
          <p:spPr>
            <a:xfrm>
              <a:off x="6027420" y="5273040"/>
              <a:ext cx="419100" cy="405384"/>
            </a:xfrm>
            <a:custGeom>
              <a:avLst/>
              <a:gdLst>
                <a:gd name="connsiteX0" fmla="*/ 419100 w 419100"/>
                <a:gd name="connsiteY0" fmla="*/ 222504 h 405384"/>
                <a:gd name="connsiteX1" fmla="*/ 62484 w 419100"/>
                <a:gd name="connsiteY1" fmla="*/ 30480 h 405384"/>
                <a:gd name="connsiteX2" fmla="*/ 44196 w 419100"/>
                <a:gd name="connsiteY2" fmla="*/ 405384 h 405384"/>
              </a:gdLst>
              <a:ahLst/>
              <a:cxnLst>
                <a:cxn ang="0">
                  <a:pos x="connsiteX0" y="connsiteY0"/>
                </a:cxn>
                <a:cxn ang="0">
                  <a:pos x="connsiteX1" y="connsiteY1"/>
                </a:cxn>
                <a:cxn ang="0">
                  <a:pos x="connsiteX2" y="connsiteY2"/>
                </a:cxn>
              </a:cxnLst>
              <a:rect l="l" t="t" r="r" b="b"/>
              <a:pathLst>
                <a:path w="419100" h="405384">
                  <a:moveTo>
                    <a:pt x="419100" y="222504"/>
                  </a:moveTo>
                  <a:cubicBezTo>
                    <a:pt x="272034" y="111252"/>
                    <a:pt x="124968" y="0"/>
                    <a:pt x="62484" y="30480"/>
                  </a:cubicBezTo>
                  <a:cubicBezTo>
                    <a:pt x="0" y="60960"/>
                    <a:pt x="53340" y="344424"/>
                    <a:pt x="44196" y="40538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97" name="Group 96"/>
          <p:cNvGrpSpPr/>
          <p:nvPr/>
        </p:nvGrpSpPr>
        <p:grpSpPr>
          <a:xfrm>
            <a:off x="4419600" y="3580606"/>
            <a:ext cx="1905000" cy="1905794"/>
            <a:chOff x="4114800" y="3886200"/>
            <a:chExt cx="1905000" cy="1905794"/>
          </a:xfrm>
        </p:grpSpPr>
        <p:sp>
          <p:nvSpPr>
            <p:cNvPr id="90" name="Oval 89"/>
            <p:cNvSpPr/>
            <p:nvPr/>
          </p:nvSpPr>
          <p:spPr>
            <a:xfrm>
              <a:off x="4114800" y="3886200"/>
              <a:ext cx="1905000" cy="1905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ine 115"/>
            <p:cNvSpPr>
              <a:spLocks noChangeShapeType="1"/>
            </p:cNvSpPr>
            <p:nvPr/>
          </p:nvSpPr>
          <p:spPr bwMode="auto">
            <a:xfrm flipV="1">
              <a:off x="4495800" y="4876800"/>
              <a:ext cx="457200" cy="3810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5" name="Line 115"/>
            <p:cNvSpPr>
              <a:spLocks noChangeShapeType="1"/>
            </p:cNvSpPr>
            <p:nvPr/>
          </p:nvSpPr>
          <p:spPr bwMode="auto">
            <a:xfrm>
              <a:off x="4495800" y="4495800"/>
              <a:ext cx="457200" cy="3810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6" name="Line 115"/>
            <p:cNvSpPr>
              <a:spLocks noChangeShapeType="1"/>
            </p:cNvSpPr>
            <p:nvPr/>
          </p:nvSpPr>
          <p:spPr bwMode="auto">
            <a:xfrm>
              <a:off x="4953000" y="48768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7" name="Line 115"/>
            <p:cNvSpPr>
              <a:spLocks noChangeShapeType="1"/>
            </p:cNvSpPr>
            <p:nvPr/>
          </p:nvSpPr>
          <p:spPr bwMode="auto">
            <a:xfrm>
              <a:off x="5257800" y="4876800"/>
              <a:ext cx="457200" cy="3810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8" name="Line 115"/>
            <p:cNvSpPr>
              <a:spLocks noChangeShapeType="1"/>
            </p:cNvSpPr>
            <p:nvPr/>
          </p:nvSpPr>
          <p:spPr bwMode="auto">
            <a:xfrm flipV="1">
              <a:off x="5257800" y="4495800"/>
              <a:ext cx="457200" cy="3810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92" name="Straight Connector 91"/>
            <p:cNvCxnSpPr>
              <a:stCxn id="90" idx="0"/>
              <a:endCxn id="90" idx="4"/>
            </p:cNvCxnSpPr>
            <p:nvPr/>
          </p:nvCxnSpPr>
          <p:spPr>
            <a:xfrm rot="16200000" flipH="1">
              <a:off x="4114800" y="4838700"/>
              <a:ext cx="1905000" cy="1588"/>
            </a:xfrm>
            <a:prstGeom prst="line">
              <a:avLst/>
            </a:prstGeom>
          </p:spPr>
          <p:style>
            <a:lnRef idx="1">
              <a:schemeClr val="dk1"/>
            </a:lnRef>
            <a:fillRef idx="0">
              <a:schemeClr val="dk1"/>
            </a:fillRef>
            <a:effectRef idx="0">
              <a:schemeClr val="dk1"/>
            </a:effectRef>
            <a:fontRef idx="minor">
              <a:schemeClr val="tx1"/>
            </a:fontRef>
          </p:style>
        </p:cxnSp>
        <p:sp>
          <p:nvSpPr>
            <p:cNvPr id="93" name="Freeform 92"/>
            <p:cNvSpPr/>
            <p:nvPr/>
          </p:nvSpPr>
          <p:spPr>
            <a:xfrm>
              <a:off x="4142232" y="4032504"/>
              <a:ext cx="601980" cy="713232"/>
            </a:xfrm>
            <a:custGeom>
              <a:avLst/>
              <a:gdLst>
                <a:gd name="connsiteX0" fmla="*/ 0 w 601980"/>
                <a:gd name="connsiteY0" fmla="*/ 603504 h 713232"/>
                <a:gd name="connsiteX1" fmla="*/ 530352 w 601980"/>
                <a:gd name="connsiteY1" fmla="*/ 612648 h 713232"/>
                <a:gd name="connsiteX2" fmla="*/ 429768 w 601980"/>
                <a:gd name="connsiteY2" fmla="*/ 0 h 713232"/>
              </a:gdLst>
              <a:ahLst/>
              <a:cxnLst>
                <a:cxn ang="0">
                  <a:pos x="connsiteX0" y="connsiteY0"/>
                </a:cxn>
                <a:cxn ang="0">
                  <a:pos x="connsiteX1" y="connsiteY1"/>
                </a:cxn>
                <a:cxn ang="0">
                  <a:pos x="connsiteX2" y="connsiteY2"/>
                </a:cxn>
              </a:cxnLst>
              <a:rect l="l" t="t" r="r" b="b"/>
              <a:pathLst>
                <a:path w="601980" h="713232">
                  <a:moveTo>
                    <a:pt x="0" y="603504"/>
                  </a:moveTo>
                  <a:cubicBezTo>
                    <a:pt x="229362" y="658368"/>
                    <a:pt x="458724" y="713232"/>
                    <a:pt x="530352" y="612648"/>
                  </a:cubicBezTo>
                  <a:cubicBezTo>
                    <a:pt x="601980" y="512064"/>
                    <a:pt x="429768" y="0"/>
                    <a:pt x="429768"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4" name="Freeform 93"/>
            <p:cNvSpPr/>
            <p:nvPr/>
          </p:nvSpPr>
          <p:spPr>
            <a:xfrm>
              <a:off x="4169664" y="5049012"/>
              <a:ext cx="560832" cy="592836"/>
            </a:xfrm>
            <a:custGeom>
              <a:avLst/>
              <a:gdLst>
                <a:gd name="connsiteX0" fmla="*/ 0 w 560832"/>
                <a:gd name="connsiteY0" fmla="*/ 108204 h 592836"/>
                <a:gd name="connsiteX1" fmla="*/ 493776 w 560832"/>
                <a:gd name="connsiteY1" fmla="*/ 80772 h 592836"/>
                <a:gd name="connsiteX2" fmla="*/ 402336 w 560832"/>
                <a:gd name="connsiteY2" fmla="*/ 592836 h 592836"/>
              </a:gdLst>
              <a:ahLst/>
              <a:cxnLst>
                <a:cxn ang="0">
                  <a:pos x="connsiteX0" y="connsiteY0"/>
                </a:cxn>
                <a:cxn ang="0">
                  <a:pos x="connsiteX1" y="connsiteY1"/>
                </a:cxn>
                <a:cxn ang="0">
                  <a:pos x="connsiteX2" y="connsiteY2"/>
                </a:cxn>
              </a:cxnLst>
              <a:rect l="l" t="t" r="r" b="b"/>
              <a:pathLst>
                <a:path w="560832" h="592836">
                  <a:moveTo>
                    <a:pt x="0" y="108204"/>
                  </a:moveTo>
                  <a:cubicBezTo>
                    <a:pt x="213360" y="54102"/>
                    <a:pt x="426720" y="0"/>
                    <a:pt x="493776" y="80772"/>
                  </a:cubicBezTo>
                  <a:cubicBezTo>
                    <a:pt x="560832" y="161544"/>
                    <a:pt x="408432" y="519684"/>
                    <a:pt x="402336" y="59283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5" name="Freeform 94"/>
            <p:cNvSpPr/>
            <p:nvPr/>
          </p:nvSpPr>
          <p:spPr>
            <a:xfrm>
              <a:off x="5509260" y="4087368"/>
              <a:ext cx="498348" cy="635508"/>
            </a:xfrm>
            <a:custGeom>
              <a:avLst/>
              <a:gdLst>
                <a:gd name="connsiteX0" fmla="*/ 141732 w 498348"/>
                <a:gd name="connsiteY0" fmla="*/ 0 h 635508"/>
                <a:gd name="connsiteX1" fmla="*/ 59436 w 498348"/>
                <a:gd name="connsiteY1" fmla="*/ 539496 h 635508"/>
                <a:gd name="connsiteX2" fmla="*/ 498348 w 498348"/>
                <a:gd name="connsiteY2" fmla="*/ 576072 h 635508"/>
              </a:gdLst>
              <a:ahLst/>
              <a:cxnLst>
                <a:cxn ang="0">
                  <a:pos x="connsiteX0" y="connsiteY0"/>
                </a:cxn>
                <a:cxn ang="0">
                  <a:pos x="connsiteX1" y="connsiteY1"/>
                </a:cxn>
                <a:cxn ang="0">
                  <a:pos x="connsiteX2" y="connsiteY2"/>
                </a:cxn>
              </a:cxnLst>
              <a:rect l="l" t="t" r="r" b="b"/>
              <a:pathLst>
                <a:path w="498348" h="635508">
                  <a:moveTo>
                    <a:pt x="141732" y="0"/>
                  </a:moveTo>
                  <a:cubicBezTo>
                    <a:pt x="70866" y="221742"/>
                    <a:pt x="0" y="443484"/>
                    <a:pt x="59436" y="539496"/>
                  </a:cubicBezTo>
                  <a:cubicBezTo>
                    <a:pt x="118872" y="635508"/>
                    <a:pt x="308610" y="605790"/>
                    <a:pt x="498348" y="57607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6" name="Freeform 95"/>
            <p:cNvSpPr/>
            <p:nvPr/>
          </p:nvSpPr>
          <p:spPr>
            <a:xfrm>
              <a:off x="5483352" y="5049012"/>
              <a:ext cx="469392" cy="537972"/>
            </a:xfrm>
            <a:custGeom>
              <a:avLst/>
              <a:gdLst>
                <a:gd name="connsiteX0" fmla="*/ 469392 w 469392"/>
                <a:gd name="connsiteY0" fmla="*/ 163068 h 537972"/>
                <a:gd name="connsiteX1" fmla="*/ 48768 w 469392"/>
                <a:gd name="connsiteY1" fmla="*/ 62484 h 537972"/>
                <a:gd name="connsiteX2" fmla="*/ 176784 w 469392"/>
                <a:gd name="connsiteY2" fmla="*/ 537972 h 537972"/>
              </a:gdLst>
              <a:ahLst/>
              <a:cxnLst>
                <a:cxn ang="0">
                  <a:pos x="connsiteX0" y="connsiteY0"/>
                </a:cxn>
                <a:cxn ang="0">
                  <a:pos x="connsiteX1" y="connsiteY1"/>
                </a:cxn>
                <a:cxn ang="0">
                  <a:pos x="connsiteX2" y="connsiteY2"/>
                </a:cxn>
              </a:cxnLst>
              <a:rect l="l" t="t" r="r" b="b"/>
              <a:pathLst>
                <a:path w="469392" h="537972">
                  <a:moveTo>
                    <a:pt x="469392" y="163068"/>
                  </a:moveTo>
                  <a:cubicBezTo>
                    <a:pt x="283464" y="81534"/>
                    <a:pt x="97536" y="0"/>
                    <a:pt x="48768" y="62484"/>
                  </a:cubicBezTo>
                  <a:cubicBezTo>
                    <a:pt x="0" y="124968"/>
                    <a:pt x="176784" y="537972"/>
                    <a:pt x="176784" y="53797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104" name="Group 103"/>
          <p:cNvGrpSpPr/>
          <p:nvPr/>
        </p:nvGrpSpPr>
        <p:grpSpPr>
          <a:xfrm>
            <a:off x="6553200" y="3580606"/>
            <a:ext cx="1905000" cy="1905000"/>
            <a:chOff x="2057400" y="3810000"/>
            <a:chExt cx="1905000" cy="1905000"/>
          </a:xfrm>
        </p:grpSpPr>
        <p:sp>
          <p:nvSpPr>
            <p:cNvPr id="98" name="Oval 97"/>
            <p:cNvSpPr/>
            <p:nvPr/>
          </p:nvSpPr>
          <p:spPr>
            <a:xfrm>
              <a:off x="2057400" y="3810000"/>
              <a:ext cx="1905000" cy="1905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Line 115"/>
            <p:cNvSpPr>
              <a:spLocks noChangeShapeType="1"/>
            </p:cNvSpPr>
            <p:nvPr/>
          </p:nvSpPr>
          <p:spPr bwMode="auto">
            <a:xfrm flipV="1">
              <a:off x="2971800" y="4572000"/>
              <a:ext cx="762000" cy="2286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0" name="Line 115"/>
            <p:cNvSpPr>
              <a:spLocks noChangeShapeType="1"/>
            </p:cNvSpPr>
            <p:nvPr/>
          </p:nvSpPr>
          <p:spPr bwMode="auto">
            <a:xfrm>
              <a:off x="2971800" y="4800600"/>
              <a:ext cx="457200" cy="6096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1" name="Line 115"/>
            <p:cNvSpPr>
              <a:spLocks noChangeShapeType="1"/>
            </p:cNvSpPr>
            <p:nvPr/>
          </p:nvSpPr>
          <p:spPr bwMode="auto">
            <a:xfrm flipV="1">
              <a:off x="2438400" y="4800600"/>
              <a:ext cx="533400" cy="4572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2" name="Line 115"/>
            <p:cNvSpPr>
              <a:spLocks noChangeShapeType="1"/>
            </p:cNvSpPr>
            <p:nvPr/>
          </p:nvSpPr>
          <p:spPr bwMode="auto">
            <a:xfrm>
              <a:off x="2362200" y="4495800"/>
              <a:ext cx="609600" cy="3048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3" name="Line 115"/>
            <p:cNvSpPr>
              <a:spLocks noChangeShapeType="1"/>
            </p:cNvSpPr>
            <p:nvPr/>
          </p:nvSpPr>
          <p:spPr bwMode="auto">
            <a:xfrm flipV="1">
              <a:off x="2971800" y="4038600"/>
              <a:ext cx="76200" cy="7620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99" name="Freeform 98"/>
            <p:cNvSpPr/>
            <p:nvPr/>
          </p:nvSpPr>
          <p:spPr>
            <a:xfrm>
              <a:off x="2660904" y="3867912"/>
              <a:ext cx="795528" cy="434340"/>
            </a:xfrm>
            <a:custGeom>
              <a:avLst/>
              <a:gdLst>
                <a:gd name="connsiteX0" fmla="*/ 0 w 795528"/>
                <a:gd name="connsiteY0" fmla="*/ 0 h 434340"/>
                <a:gd name="connsiteX1" fmla="*/ 356616 w 795528"/>
                <a:gd name="connsiteY1" fmla="*/ 420624 h 434340"/>
                <a:gd name="connsiteX2" fmla="*/ 795528 w 795528"/>
                <a:gd name="connsiteY2" fmla="*/ 82296 h 434340"/>
              </a:gdLst>
              <a:ahLst/>
              <a:cxnLst>
                <a:cxn ang="0">
                  <a:pos x="connsiteX0" y="connsiteY0"/>
                </a:cxn>
                <a:cxn ang="0">
                  <a:pos x="connsiteX1" y="connsiteY1"/>
                </a:cxn>
                <a:cxn ang="0">
                  <a:pos x="connsiteX2" y="connsiteY2"/>
                </a:cxn>
              </a:cxnLst>
              <a:rect l="l" t="t" r="r" b="b"/>
              <a:pathLst>
                <a:path w="795528" h="434340">
                  <a:moveTo>
                    <a:pt x="0" y="0"/>
                  </a:moveTo>
                  <a:cubicBezTo>
                    <a:pt x="112014" y="203454"/>
                    <a:pt x="224028" y="406908"/>
                    <a:pt x="356616" y="420624"/>
                  </a:cubicBezTo>
                  <a:cubicBezTo>
                    <a:pt x="489204" y="434340"/>
                    <a:pt x="642366" y="258318"/>
                    <a:pt x="795528" y="8229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0" name="Freeform 99"/>
            <p:cNvSpPr/>
            <p:nvPr/>
          </p:nvSpPr>
          <p:spPr>
            <a:xfrm>
              <a:off x="3416808" y="4233672"/>
              <a:ext cx="542544" cy="594360"/>
            </a:xfrm>
            <a:custGeom>
              <a:avLst/>
              <a:gdLst>
                <a:gd name="connsiteX0" fmla="*/ 359664 w 542544"/>
                <a:gd name="connsiteY0" fmla="*/ 0 h 594360"/>
                <a:gd name="connsiteX1" fmla="*/ 30480 w 542544"/>
                <a:gd name="connsiteY1" fmla="*/ 411480 h 594360"/>
                <a:gd name="connsiteX2" fmla="*/ 542544 w 542544"/>
                <a:gd name="connsiteY2" fmla="*/ 594360 h 594360"/>
              </a:gdLst>
              <a:ahLst/>
              <a:cxnLst>
                <a:cxn ang="0">
                  <a:pos x="connsiteX0" y="connsiteY0"/>
                </a:cxn>
                <a:cxn ang="0">
                  <a:pos x="connsiteX1" y="connsiteY1"/>
                </a:cxn>
                <a:cxn ang="0">
                  <a:pos x="connsiteX2" y="connsiteY2"/>
                </a:cxn>
              </a:cxnLst>
              <a:rect l="l" t="t" r="r" b="b"/>
              <a:pathLst>
                <a:path w="542544" h="594360">
                  <a:moveTo>
                    <a:pt x="359664" y="0"/>
                  </a:moveTo>
                  <a:cubicBezTo>
                    <a:pt x="179832" y="156210"/>
                    <a:pt x="0" y="312420"/>
                    <a:pt x="30480" y="411480"/>
                  </a:cubicBezTo>
                  <a:cubicBezTo>
                    <a:pt x="60960" y="510540"/>
                    <a:pt x="301752" y="552450"/>
                    <a:pt x="542544" y="59436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1" name="Freeform 100"/>
            <p:cNvSpPr/>
            <p:nvPr/>
          </p:nvSpPr>
          <p:spPr>
            <a:xfrm>
              <a:off x="3227832" y="5216652"/>
              <a:ext cx="484632" cy="461772"/>
            </a:xfrm>
            <a:custGeom>
              <a:avLst/>
              <a:gdLst>
                <a:gd name="connsiteX0" fmla="*/ 484632 w 484632"/>
                <a:gd name="connsiteY0" fmla="*/ 214884 h 461772"/>
                <a:gd name="connsiteX1" fmla="*/ 73152 w 484632"/>
                <a:gd name="connsiteY1" fmla="*/ 41148 h 461772"/>
                <a:gd name="connsiteX2" fmla="*/ 45720 w 484632"/>
                <a:gd name="connsiteY2" fmla="*/ 461772 h 461772"/>
              </a:gdLst>
              <a:ahLst/>
              <a:cxnLst>
                <a:cxn ang="0">
                  <a:pos x="connsiteX0" y="connsiteY0"/>
                </a:cxn>
                <a:cxn ang="0">
                  <a:pos x="connsiteX1" y="connsiteY1"/>
                </a:cxn>
                <a:cxn ang="0">
                  <a:pos x="connsiteX2" y="connsiteY2"/>
                </a:cxn>
              </a:cxnLst>
              <a:rect l="l" t="t" r="r" b="b"/>
              <a:pathLst>
                <a:path w="484632" h="461772">
                  <a:moveTo>
                    <a:pt x="484632" y="214884"/>
                  </a:moveTo>
                  <a:cubicBezTo>
                    <a:pt x="315468" y="107442"/>
                    <a:pt x="146304" y="0"/>
                    <a:pt x="73152" y="41148"/>
                  </a:cubicBezTo>
                  <a:cubicBezTo>
                    <a:pt x="0" y="82296"/>
                    <a:pt x="50292" y="394716"/>
                    <a:pt x="45720" y="46177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2" name="Freeform 101"/>
            <p:cNvSpPr/>
            <p:nvPr/>
          </p:nvSpPr>
          <p:spPr>
            <a:xfrm>
              <a:off x="2157984" y="5053584"/>
              <a:ext cx="527304" cy="551688"/>
            </a:xfrm>
            <a:custGeom>
              <a:avLst/>
              <a:gdLst>
                <a:gd name="connsiteX0" fmla="*/ 420624 w 527304"/>
                <a:gd name="connsiteY0" fmla="*/ 551688 h 551688"/>
                <a:gd name="connsiteX1" fmla="*/ 457200 w 527304"/>
                <a:gd name="connsiteY1" fmla="*/ 76200 h 551688"/>
                <a:gd name="connsiteX2" fmla="*/ 0 w 527304"/>
                <a:gd name="connsiteY2" fmla="*/ 94488 h 551688"/>
              </a:gdLst>
              <a:ahLst/>
              <a:cxnLst>
                <a:cxn ang="0">
                  <a:pos x="connsiteX0" y="connsiteY0"/>
                </a:cxn>
                <a:cxn ang="0">
                  <a:pos x="connsiteX1" y="connsiteY1"/>
                </a:cxn>
                <a:cxn ang="0">
                  <a:pos x="connsiteX2" y="connsiteY2"/>
                </a:cxn>
              </a:cxnLst>
              <a:rect l="l" t="t" r="r" b="b"/>
              <a:pathLst>
                <a:path w="527304" h="551688">
                  <a:moveTo>
                    <a:pt x="420624" y="551688"/>
                  </a:moveTo>
                  <a:cubicBezTo>
                    <a:pt x="473964" y="352044"/>
                    <a:pt x="527304" y="152400"/>
                    <a:pt x="457200" y="76200"/>
                  </a:cubicBezTo>
                  <a:cubicBezTo>
                    <a:pt x="387096" y="0"/>
                    <a:pt x="62484" y="97536"/>
                    <a:pt x="0" y="9448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3" name="Freeform 102"/>
            <p:cNvSpPr/>
            <p:nvPr/>
          </p:nvSpPr>
          <p:spPr>
            <a:xfrm>
              <a:off x="2066544" y="4050792"/>
              <a:ext cx="576072" cy="655320"/>
            </a:xfrm>
            <a:custGeom>
              <a:avLst/>
              <a:gdLst>
                <a:gd name="connsiteX0" fmla="*/ 0 w 576072"/>
                <a:gd name="connsiteY0" fmla="*/ 585216 h 655320"/>
                <a:gd name="connsiteX1" fmla="*/ 521208 w 576072"/>
                <a:gd name="connsiteY1" fmla="*/ 557784 h 655320"/>
                <a:gd name="connsiteX2" fmla="*/ 329184 w 576072"/>
                <a:gd name="connsiteY2" fmla="*/ 0 h 655320"/>
              </a:gdLst>
              <a:ahLst/>
              <a:cxnLst>
                <a:cxn ang="0">
                  <a:pos x="connsiteX0" y="connsiteY0"/>
                </a:cxn>
                <a:cxn ang="0">
                  <a:pos x="connsiteX1" y="connsiteY1"/>
                </a:cxn>
                <a:cxn ang="0">
                  <a:pos x="connsiteX2" y="connsiteY2"/>
                </a:cxn>
              </a:cxnLst>
              <a:rect l="l" t="t" r="r" b="b"/>
              <a:pathLst>
                <a:path w="576072" h="655320">
                  <a:moveTo>
                    <a:pt x="0" y="585216"/>
                  </a:moveTo>
                  <a:cubicBezTo>
                    <a:pt x="233172" y="620268"/>
                    <a:pt x="466344" y="655320"/>
                    <a:pt x="521208" y="557784"/>
                  </a:cubicBezTo>
                  <a:cubicBezTo>
                    <a:pt x="576072" y="460248"/>
                    <a:pt x="385572" y="118872"/>
                    <a:pt x="329184"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108" name="Group 107"/>
          <p:cNvGrpSpPr/>
          <p:nvPr/>
        </p:nvGrpSpPr>
        <p:grpSpPr>
          <a:xfrm>
            <a:off x="4419600" y="1218406"/>
            <a:ext cx="1905000" cy="1905794"/>
            <a:chOff x="4419600" y="1600200"/>
            <a:chExt cx="1905000" cy="1905794"/>
          </a:xfrm>
        </p:grpSpPr>
        <p:sp>
          <p:nvSpPr>
            <p:cNvPr id="49" name="Oval 48"/>
            <p:cNvSpPr/>
            <p:nvPr/>
          </p:nvSpPr>
          <p:spPr>
            <a:xfrm>
              <a:off x="4419600" y="1600200"/>
              <a:ext cx="1905000" cy="1905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ine 115"/>
            <p:cNvSpPr>
              <a:spLocks noChangeShapeType="1"/>
            </p:cNvSpPr>
            <p:nvPr/>
          </p:nvSpPr>
          <p:spPr bwMode="auto">
            <a:xfrm>
              <a:off x="4724400" y="25908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0" name="Line 115"/>
            <p:cNvSpPr>
              <a:spLocks noChangeShapeType="1"/>
            </p:cNvSpPr>
            <p:nvPr/>
          </p:nvSpPr>
          <p:spPr bwMode="auto">
            <a:xfrm>
              <a:off x="5029200" y="25908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1" name="Line 115"/>
            <p:cNvSpPr>
              <a:spLocks noChangeShapeType="1"/>
            </p:cNvSpPr>
            <p:nvPr/>
          </p:nvSpPr>
          <p:spPr bwMode="auto">
            <a:xfrm>
              <a:off x="5334000" y="25908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2" name="Line 115"/>
            <p:cNvSpPr>
              <a:spLocks noChangeShapeType="1"/>
            </p:cNvSpPr>
            <p:nvPr/>
          </p:nvSpPr>
          <p:spPr bwMode="auto">
            <a:xfrm>
              <a:off x="5638800" y="2590800"/>
              <a:ext cx="381000" cy="5334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3" name="Line 115"/>
            <p:cNvSpPr>
              <a:spLocks noChangeShapeType="1"/>
            </p:cNvSpPr>
            <p:nvPr/>
          </p:nvSpPr>
          <p:spPr bwMode="auto">
            <a:xfrm flipV="1">
              <a:off x="5638800" y="2057400"/>
              <a:ext cx="381000" cy="5334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57" name="Straight Connector 56"/>
            <p:cNvCxnSpPr/>
            <p:nvPr/>
          </p:nvCxnSpPr>
          <p:spPr>
            <a:xfrm rot="5400000">
              <a:off x="4533900" y="2552700"/>
              <a:ext cx="1905000" cy="1588"/>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rot="5400000">
              <a:off x="4228306" y="2552700"/>
              <a:ext cx="1905000" cy="1588"/>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rot="5400000">
              <a:off x="4076700" y="2552700"/>
              <a:ext cx="1600200" cy="1588"/>
            </a:xfrm>
            <a:prstGeom prst="line">
              <a:avLst/>
            </a:prstGeom>
          </p:spPr>
          <p:style>
            <a:lnRef idx="1">
              <a:schemeClr val="dk1"/>
            </a:lnRef>
            <a:fillRef idx="0">
              <a:schemeClr val="dk1"/>
            </a:fillRef>
            <a:effectRef idx="0">
              <a:schemeClr val="dk1"/>
            </a:effectRef>
            <a:fontRef idx="minor">
              <a:schemeClr val="tx1"/>
            </a:fontRef>
          </p:style>
        </p:cxnSp>
        <p:sp>
          <p:nvSpPr>
            <p:cNvPr id="106" name="Freeform 105"/>
            <p:cNvSpPr/>
            <p:nvPr/>
          </p:nvSpPr>
          <p:spPr>
            <a:xfrm>
              <a:off x="5815584" y="1719072"/>
              <a:ext cx="448056" cy="594360"/>
            </a:xfrm>
            <a:custGeom>
              <a:avLst/>
              <a:gdLst>
                <a:gd name="connsiteX0" fmla="*/ 9144 w 448056"/>
                <a:gd name="connsiteY0" fmla="*/ 0 h 594360"/>
                <a:gd name="connsiteX1" fmla="*/ 73152 w 448056"/>
                <a:gd name="connsiteY1" fmla="*/ 512064 h 594360"/>
                <a:gd name="connsiteX2" fmla="*/ 448056 w 448056"/>
                <a:gd name="connsiteY2" fmla="*/ 493776 h 594360"/>
              </a:gdLst>
              <a:ahLst/>
              <a:cxnLst>
                <a:cxn ang="0">
                  <a:pos x="connsiteX0" y="connsiteY0"/>
                </a:cxn>
                <a:cxn ang="0">
                  <a:pos x="connsiteX1" y="connsiteY1"/>
                </a:cxn>
                <a:cxn ang="0">
                  <a:pos x="connsiteX2" y="connsiteY2"/>
                </a:cxn>
              </a:cxnLst>
              <a:rect l="l" t="t" r="r" b="b"/>
              <a:pathLst>
                <a:path w="448056" h="594360">
                  <a:moveTo>
                    <a:pt x="9144" y="0"/>
                  </a:moveTo>
                  <a:cubicBezTo>
                    <a:pt x="4572" y="214884"/>
                    <a:pt x="0" y="429768"/>
                    <a:pt x="73152" y="512064"/>
                  </a:cubicBezTo>
                  <a:cubicBezTo>
                    <a:pt x="146304" y="594360"/>
                    <a:pt x="391668" y="498348"/>
                    <a:pt x="448056" y="49377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7" name="Freeform 106"/>
            <p:cNvSpPr/>
            <p:nvPr/>
          </p:nvSpPr>
          <p:spPr>
            <a:xfrm>
              <a:off x="5815584" y="2883408"/>
              <a:ext cx="411480" cy="490728"/>
            </a:xfrm>
            <a:custGeom>
              <a:avLst/>
              <a:gdLst>
                <a:gd name="connsiteX0" fmla="*/ 0 w 411480"/>
                <a:gd name="connsiteY0" fmla="*/ 490728 h 490728"/>
                <a:gd name="connsiteX1" fmla="*/ 73152 w 411480"/>
                <a:gd name="connsiteY1" fmla="*/ 70104 h 490728"/>
                <a:gd name="connsiteX2" fmla="*/ 411480 w 411480"/>
                <a:gd name="connsiteY2" fmla="*/ 70104 h 490728"/>
              </a:gdLst>
              <a:ahLst/>
              <a:cxnLst>
                <a:cxn ang="0">
                  <a:pos x="connsiteX0" y="connsiteY0"/>
                </a:cxn>
                <a:cxn ang="0">
                  <a:pos x="connsiteX1" y="connsiteY1"/>
                </a:cxn>
                <a:cxn ang="0">
                  <a:pos x="connsiteX2" y="connsiteY2"/>
                </a:cxn>
              </a:cxnLst>
              <a:rect l="l" t="t" r="r" b="b"/>
              <a:pathLst>
                <a:path w="411480" h="490728">
                  <a:moveTo>
                    <a:pt x="0" y="490728"/>
                  </a:moveTo>
                  <a:cubicBezTo>
                    <a:pt x="2286" y="315468"/>
                    <a:pt x="4572" y="140208"/>
                    <a:pt x="73152" y="70104"/>
                  </a:cubicBezTo>
                  <a:cubicBezTo>
                    <a:pt x="141732" y="0"/>
                    <a:pt x="276606" y="35052"/>
                    <a:pt x="411480" y="7010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115"/>
          <p:cNvSpPr>
            <a:spLocks noChangeShapeType="1"/>
          </p:cNvSpPr>
          <p:nvPr/>
        </p:nvSpPr>
        <p:spPr bwMode="auto">
          <a:xfrm>
            <a:off x="1828800" y="838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 name="Line 115"/>
          <p:cNvSpPr>
            <a:spLocks noChangeShapeType="1"/>
          </p:cNvSpPr>
          <p:nvPr/>
        </p:nvSpPr>
        <p:spPr bwMode="auto">
          <a:xfrm>
            <a:off x="2133600" y="838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6" name="Line 115"/>
          <p:cNvSpPr>
            <a:spLocks noChangeShapeType="1"/>
          </p:cNvSpPr>
          <p:nvPr/>
        </p:nvSpPr>
        <p:spPr bwMode="auto">
          <a:xfrm>
            <a:off x="2438400" y="838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 name="Line 115"/>
          <p:cNvSpPr>
            <a:spLocks noChangeShapeType="1"/>
          </p:cNvSpPr>
          <p:nvPr/>
        </p:nvSpPr>
        <p:spPr bwMode="auto">
          <a:xfrm>
            <a:off x="2743200" y="838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 name="Line 115"/>
          <p:cNvSpPr>
            <a:spLocks noChangeShapeType="1"/>
          </p:cNvSpPr>
          <p:nvPr/>
        </p:nvSpPr>
        <p:spPr bwMode="auto">
          <a:xfrm>
            <a:off x="3048000" y="838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9" name="Line 115"/>
          <p:cNvSpPr>
            <a:spLocks noChangeShapeType="1"/>
          </p:cNvSpPr>
          <p:nvPr/>
        </p:nvSpPr>
        <p:spPr bwMode="auto">
          <a:xfrm>
            <a:off x="3352800" y="838994"/>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0" name="Line 115"/>
          <p:cNvSpPr>
            <a:spLocks noChangeShapeType="1"/>
          </p:cNvSpPr>
          <p:nvPr/>
        </p:nvSpPr>
        <p:spPr bwMode="auto">
          <a:xfrm>
            <a:off x="1828800" y="2057399"/>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1" name="Line 115"/>
          <p:cNvSpPr>
            <a:spLocks noChangeShapeType="1"/>
          </p:cNvSpPr>
          <p:nvPr/>
        </p:nvSpPr>
        <p:spPr bwMode="auto">
          <a:xfrm>
            <a:off x="2133600" y="2057399"/>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2" name="Line 115"/>
          <p:cNvSpPr>
            <a:spLocks noChangeShapeType="1"/>
          </p:cNvSpPr>
          <p:nvPr/>
        </p:nvSpPr>
        <p:spPr bwMode="auto">
          <a:xfrm>
            <a:off x="2438400" y="2057399"/>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3" name="Line 115"/>
          <p:cNvSpPr>
            <a:spLocks noChangeShapeType="1"/>
          </p:cNvSpPr>
          <p:nvPr/>
        </p:nvSpPr>
        <p:spPr bwMode="auto">
          <a:xfrm>
            <a:off x="2743200" y="2057399"/>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4" name="Line 115"/>
          <p:cNvSpPr>
            <a:spLocks noChangeShapeType="1"/>
          </p:cNvSpPr>
          <p:nvPr/>
        </p:nvSpPr>
        <p:spPr bwMode="auto">
          <a:xfrm>
            <a:off x="3048000" y="2057399"/>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5" name="Line 115"/>
          <p:cNvSpPr>
            <a:spLocks noChangeShapeType="1"/>
          </p:cNvSpPr>
          <p:nvPr/>
        </p:nvSpPr>
        <p:spPr bwMode="auto">
          <a:xfrm rot="16200000">
            <a:off x="2895600" y="1904999"/>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6" name="Line 115"/>
          <p:cNvSpPr>
            <a:spLocks noChangeShapeType="1"/>
          </p:cNvSpPr>
          <p:nvPr/>
        </p:nvSpPr>
        <p:spPr bwMode="auto">
          <a:xfrm>
            <a:off x="6934200" y="2133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7" name="Line 115"/>
          <p:cNvSpPr>
            <a:spLocks noChangeShapeType="1"/>
          </p:cNvSpPr>
          <p:nvPr/>
        </p:nvSpPr>
        <p:spPr bwMode="auto">
          <a:xfrm>
            <a:off x="7239000" y="2133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8" name="Line 115"/>
          <p:cNvSpPr>
            <a:spLocks noChangeShapeType="1"/>
          </p:cNvSpPr>
          <p:nvPr/>
        </p:nvSpPr>
        <p:spPr bwMode="auto">
          <a:xfrm>
            <a:off x="7543800" y="2133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9" name="Line 115"/>
          <p:cNvSpPr>
            <a:spLocks noChangeShapeType="1"/>
          </p:cNvSpPr>
          <p:nvPr/>
        </p:nvSpPr>
        <p:spPr bwMode="auto">
          <a:xfrm>
            <a:off x="7848600" y="2133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0" name="Line 115"/>
          <p:cNvSpPr>
            <a:spLocks noChangeShapeType="1"/>
          </p:cNvSpPr>
          <p:nvPr/>
        </p:nvSpPr>
        <p:spPr bwMode="auto">
          <a:xfrm>
            <a:off x="8153400" y="2133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1" name="Line 115"/>
          <p:cNvSpPr>
            <a:spLocks noChangeShapeType="1"/>
          </p:cNvSpPr>
          <p:nvPr/>
        </p:nvSpPr>
        <p:spPr bwMode="auto">
          <a:xfrm rot="16200000">
            <a:off x="7696200" y="1981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2" name="Line 115"/>
          <p:cNvSpPr>
            <a:spLocks noChangeShapeType="1"/>
          </p:cNvSpPr>
          <p:nvPr/>
        </p:nvSpPr>
        <p:spPr bwMode="auto">
          <a:xfrm>
            <a:off x="1828800" y="3428997"/>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3" name="Line 115"/>
          <p:cNvSpPr>
            <a:spLocks noChangeShapeType="1"/>
          </p:cNvSpPr>
          <p:nvPr/>
        </p:nvSpPr>
        <p:spPr bwMode="auto">
          <a:xfrm>
            <a:off x="2133600" y="3428997"/>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4" name="Line 115"/>
          <p:cNvSpPr>
            <a:spLocks noChangeShapeType="1"/>
          </p:cNvSpPr>
          <p:nvPr/>
        </p:nvSpPr>
        <p:spPr bwMode="auto">
          <a:xfrm>
            <a:off x="2438400" y="3428997"/>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5" name="Line 115"/>
          <p:cNvSpPr>
            <a:spLocks noChangeShapeType="1"/>
          </p:cNvSpPr>
          <p:nvPr/>
        </p:nvSpPr>
        <p:spPr bwMode="auto">
          <a:xfrm>
            <a:off x="2743200" y="3428997"/>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6" name="Line 115"/>
          <p:cNvSpPr>
            <a:spLocks noChangeShapeType="1"/>
          </p:cNvSpPr>
          <p:nvPr/>
        </p:nvSpPr>
        <p:spPr bwMode="auto">
          <a:xfrm rot="16200000">
            <a:off x="2286000" y="3276597"/>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7" name="Line 115"/>
          <p:cNvSpPr>
            <a:spLocks noChangeShapeType="1"/>
          </p:cNvSpPr>
          <p:nvPr/>
        </p:nvSpPr>
        <p:spPr bwMode="auto">
          <a:xfrm rot="16200000">
            <a:off x="2286000" y="2971798"/>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8" name="Line 115"/>
          <p:cNvSpPr>
            <a:spLocks noChangeShapeType="1"/>
          </p:cNvSpPr>
          <p:nvPr/>
        </p:nvSpPr>
        <p:spPr bwMode="auto">
          <a:xfrm>
            <a:off x="6934200" y="3429001"/>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9" name="Line 115"/>
          <p:cNvSpPr>
            <a:spLocks noChangeShapeType="1"/>
          </p:cNvSpPr>
          <p:nvPr/>
        </p:nvSpPr>
        <p:spPr bwMode="auto">
          <a:xfrm>
            <a:off x="7239000" y="3429001"/>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0" name="Line 115"/>
          <p:cNvSpPr>
            <a:spLocks noChangeShapeType="1"/>
          </p:cNvSpPr>
          <p:nvPr/>
        </p:nvSpPr>
        <p:spPr bwMode="auto">
          <a:xfrm>
            <a:off x="7543800" y="3429001"/>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1" name="Line 115"/>
          <p:cNvSpPr>
            <a:spLocks noChangeShapeType="1"/>
          </p:cNvSpPr>
          <p:nvPr/>
        </p:nvSpPr>
        <p:spPr bwMode="auto">
          <a:xfrm>
            <a:off x="7848600" y="3429001"/>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2" name="Line 115"/>
          <p:cNvSpPr>
            <a:spLocks noChangeShapeType="1"/>
          </p:cNvSpPr>
          <p:nvPr/>
        </p:nvSpPr>
        <p:spPr bwMode="auto">
          <a:xfrm rot="16200000">
            <a:off x="7696200" y="3276601"/>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3" name="Line 115"/>
          <p:cNvSpPr>
            <a:spLocks noChangeShapeType="1"/>
          </p:cNvSpPr>
          <p:nvPr/>
        </p:nvSpPr>
        <p:spPr bwMode="auto">
          <a:xfrm rot="16200000">
            <a:off x="7391400" y="3276601"/>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4" name="Line 115"/>
          <p:cNvSpPr>
            <a:spLocks noChangeShapeType="1"/>
          </p:cNvSpPr>
          <p:nvPr/>
        </p:nvSpPr>
        <p:spPr bwMode="auto">
          <a:xfrm>
            <a:off x="1828800" y="4724399"/>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5" name="Line 115"/>
          <p:cNvSpPr>
            <a:spLocks noChangeShapeType="1"/>
          </p:cNvSpPr>
          <p:nvPr/>
        </p:nvSpPr>
        <p:spPr bwMode="auto">
          <a:xfrm>
            <a:off x="2133600" y="4724399"/>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6" name="Line 115"/>
          <p:cNvSpPr>
            <a:spLocks noChangeShapeType="1"/>
          </p:cNvSpPr>
          <p:nvPr/>
        </p:nvSpPr>
        <p:spPr bwMode="auto">
          <a:xfrm>
            <a:off x="2438400" y="4724399"/>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7" name="Line 115"/>
          <p:cNvSpPr>
            <a:spLocks noChangeShapeType="1"/>
          </p:cNvSpPr>
          <p:nvPr/>
        </p:nvSpPr>
        <p:spPr bwMode="auto">
          <a:xfrm>
            <a:off x="2743200" y="4724399"/>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8" name="Line 115"/>
          <p:cNvSpPr>
            <a:spLocks noChangeShapeType="1"/>
          </p:cNvSpPr>
          <p:nvPr/>
        </p:nvSpPr>
        <p:spPr bwMode="auto">
          <a:xfrm rot="16200000">
            <a:off x="2590800" y="4571999"/>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9" name="Line 115"/>
          <p:cNvSpPr>
            <a:spLocks noChangeShapeType="1"/>
          </p:cNvSpPr>
          <p:nvPr/>
        </p:nvSpPr>
        <p:spPr bwMode="auto">
          <a:xfrm rot="16200000">
            <a:off x="1981200" y="4571999"/>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0" name="Line 115"/>
          <p:cNvSpPr>
            <a:spLocks noChangeShapeType="1"/>
          </p:cNvSpPr>
          <p:nvPr/>
        </p:nvSpPr>
        <p:spPr bwMode="auto">
          <a:xfrm>
            <a:off x="4572000" y="4724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1" name="Line 115"/>
          <p:cNvSpPr>
            <a:spLocks noChangeShapeType="1"/>
          </p:cNvSpPr>
          <p:nvPr/>
        </p:nvSpPr>
        <p:spPr bwMode="auto">
          <a:xfrm>
            <a:off x="4876800" y="4724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2" name="Line 115"/>
          <p:cNvSpPr>
            <a:spLocks noChangeShapeType="1"/>
          </p:cNvSpPr>
          <p:nvPr/>
        </p:nvSpPr>
        <p:spPr bwMode="auto">
          <a:xfrm>
            <a:off x="5181600" y="4724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3" name="Line 115"/>
          <p:cNvSpPr>
            <a:spLocks noChangeShapeType="1"/>
          </p:cNvSpPr>
          <p:nvPr/>
        </p:nvSpPr>
        <p:spPr bwMode="auto">
          <a:xfrm>
            <a:off x="5486400" y="4724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4" name="Line 115"/>
          <p:cNvSpPr>
            <a:spLocks noChangeShapeType="1"/>
          </p:cNvSpPr>
          <p:nvPr/>
        </p:nvSpPr>
        <p:spPr bwMode="auto">
          <a:xfrm rot="16200000">
            <a:off x="5105400" y="4495800"/>
            <a:ext cx="304800" cy="1524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5" name="Line 115"/>
          <p:cNvSpPr>
            <a:spLocks noChangeShapeType="1"/>
          </p:cNvSpPr>
          <p:nvPr/>
        </p:nvSpPr>
        <p:spPr bwMode="auto">
          <a:xfrm rot="16200000" flipV="1">
            <a:off x="4953000" y="4495800"/>
            <a:ext cx="304800" cy="1524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6" name="Line 115"/>
          <p:cNvSpPr>
            <a:spLocks noChangeShapeType="1"/>
          </p:cNvSpPr>
          <p:nvPr/>
        </p:nvSpPr>
        <p:spPr bwMode="auto">
          <a:xfrm>
            <a:off x="1828800" y="5867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7" name="Line 115"/>
          <p:cNvSpPr>
            <a:spLocks noChangeShapeType="1"/>
          </p:cNvSpPr>
          <p:nvPr/>
        </p:nvSpPr>
        <p:spPr bwMode="auto">
          <a:xfrm>
            <a:off x="2133600" y="5867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8" name="Line 115"/>
          <p:cNvSpPr>
            <a:spLocks noChangeShapeType="1"/>
          </p:cNvSpPr>
          <p:nvPr/>
        </p:nvSpPr>
        <p:spPr bwMode="auto">
          <a:xfrm>
            <a:off x="2438400" y="5867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9" name="Line 115"/>
          <p:cNvSpPr>
            <a:spLocks noChangeShapeType="1"/>
          </p:cNvSpPr>
          <p:nvPr/>
        </p:nvSpPr>
        <p:spPr bwMode="auto">
          <a:xfrm>
            <a:off x="2743200" y="5867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0" name="Line 115"/>
          <p:cNvSpPr>
            <a:spLocks noChangeShapeType="1"/>
          </p:cNvSpPr>
          <p:nvPr/>
        </p:nvSpPr>
        <p:spPr bwMode="auto">
          <a:xfrm rot="16200000">
            <a:off x="2590800" y="57150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1" name="Line 115"/>
          <p:cNvSpPr>
            <a:spLocks noChangeShapeType="1"/>
          </p:cNvSpPr>
          <p:nvPr/>
        </p:nvSpPr>
        <p:spPr bwMode="auto">
          <a:xfrm rot="16200000">
            <a:off x="2590800" y="60198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2" name="Line 115"/>
          <p:cNvSpPr>
            <a:spLocks noChangeShapeType="1"/>
          </p:cNvSpPr>
          <p:nvPr/>
        </p:nvSpPr>
        <p:spPr bwMode="auto">
          <a:xfrm>
            <a:off x="4648200" y="838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3" name="Line 115"/>
          <p:cNvSpPr>
            <a:spLocks noChangeShapeType="1"/>
          </p:cNvSpPr>
          <p:nvPr/>
        </p:nvSpPr>
        <p:spPr bwMode="auto">
          <a:xfrm>
            <a:off x="4953000" y="838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4" name="Line 115"/>
          <p:cNvSpPr>
            <a:spLocks noChangeShapeType="1"/>
          </p:cNvSpPr>
          <p:nvPr/>
        </p:nvSpPr>
        <p:spPr bwMode="auto">
          <a:xfrm>
            <a:off x="5257800" y="838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5" name="Line 115"/>
          <p:cNvSpPr>
            <a:spLocks noChangeShapeType="1"/>
          </p:cNvSpPr>
          <p:nvPr/>
        </p:nvSpPr>
        <p:spPr bwMode="auto">
          <a:xfrm rot="16200000">
            <a:off x="5105400" y="6858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6" name="Line 115"/>
          <p:cNvSpPr>
            <a:spLocks noChangeShapeType="1"/>
          </p:cNvSpPr>
          <p:nvPr/>
        </p:nvSpPr>
        <p:spPr bwMode="auto">
          <a:xfrm rot="16200000">
            <a:off x="5105400" y="990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7" name="Line 115"/>
          <p:cNvSpPr>
            <a:spLocks noChangeShapeType="1"/>
          </p:cNvSpPr>
          <p:nvPr/>
        </p:nvSpPr>
        <p:spPr bwMode="auto">
          <a:xfrm rot="16200000">
            <a:off x="4800600" y="6858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8" name="Line 115"/>
          <p:cNvSpPr>
            <a:spLocks noChangeShapeType="1"/>
          </p:cNvSpPr>
          <p:nvPr/>
        </p:nvSpPr>
        <p:spPr bwMode="auto">
          <a:xfrm>
            <a:off x="4648200" y="34290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9" name="Line 115"/>
          <p:cNvSpPr>
            <a:spLocks noChangeShapeType="1"/>
          </p:cNvSpPr>
          <p:nvPr/>
        </p:nvSpPr>
        <p:spPr bwMode="auto">
          <a:xfrm>
            <a:off x="4953000" y="34290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60" name="Line 115"/>
          <p:cNvSpPr>
            <a:spLocks noChangeShapeType="1"/>
          </p:cNvSpPr>
          <p:nvPr/>
        </p:nvSpPr>
        <p:spPr bwMode="auto">
          <a:xfrm rot="16200000">
            <a:off x="4800600" y="3276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61" name="Line 115"/>
          <p:cNvSpPr>
            <a:spLocks noChangeShapeType="1"/>
          </p:cNvSpPr>
          <p:nvPr/>
        </p:nvSpPr>
        <p:spPr bwMode="auto">
          <a:xfrm rot="16200000" flipV="1">
            <a:off x="4914900" y="3467100"/>
            <a:ext cx="228600" cy="1524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62" name="Line 115"/>
          <p:cNvSpPr>
            <a:spLocks noChangeShapeType="1"/>
          </p:cNvSpPr>
          <p:nvPr/>
        </p:nvSpPr>
        <p:spPr bwMode="auto">
          <a:xfrm rot="16200000" flipV="1">
            <a:off x="4762500" y="3238500"/>
            <a:ext cx="228600" cy="1524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63" name="Line 115"/>
          <p:cNvSpPr>
            <a:spLocks noChangeShapeType="1"/>
          </p:cNvSpPr>
          <p:nvPr/>
        </p:nvSpPr>
        <p:spPr bwMode="auto">
          <a:xfrm rot="16200000">
            <a:off x="4800600" y="3581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64" name="Line 115"/>
          <p:cNvSpPr>
            <a:spLocks noChangeShapeType="1"/>
          </p:cNvSpPr>
          <p:nvPr/>
        </p:nvSpPr>
        <p:spPr bwMode="auto">
          <a:xfrm>
            <a:off x="6934200" y="838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65" name="Line 115"/>
          <p:cNvSpPr>
            <a:spLocks noChangeShapeType="1"/>
          </p:cNvSpPr>
          <p:nvPr/>
        </p:nvSpPr>
        <p:spPr bwMode="auto">
          <a:xfrm>
            <a:off x="7239000" y="838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66" name="Line 115"/>
          <p:cNvSpPr>
            <a:spLocks noChangeShapeType="1"/>
          </p:cNvSpPr>
          <p:nvPr/>
        </p:nvSpPr>
        <p:spPr bwMode="auto">
          <a:xfrm>
            <a:off x="7543800" y="838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67" name="Line 115"/>
          <p:cNvSpPr>
            <a:spLocks noChangeShapeType="1"/>
          </p:cNvSpPr>
          <p:nvPr/>
        </p:nvSpPr>
        <p:spPr bwMode="auto">
          <a:xfrm>
            <a:off x="7848600" y="838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68" name="Line 115"/>
          <p:cNvSpPr>
            <a:spLocks noChangeShapeType="1"/>
          </p:cNvSpPr>
          <p:nvPr/>
        </p:nvSpPr>
        <p:spPr bwMode="auto">
          <a:xfrm>
            <a:off x="8153400" y="838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69" name="Line 115"/>
          <p:cNvSpPr>
            <a:spLocks noChangeShapeType="1"/>
          </p:cNvSpPr>
          <p:nvPr/>
        </p:nvSpPr>
        <p:spPr bwMode="auto">
          <a:xfrm rot="16200000">
            <a:off x="7696200" y="990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0" name="Line 115"/>
          <p:cNvSpPr>
            <a:spLocks noChangeShapeType="1"/>
          </p:cNvSpPr>
          <p:nvPr/>
        </p:nvSpPr>
        <p:spPr bwMode="auto">
          <a:xfrm>
            <a:off x="6934200" y="4724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1" name="Line 115"/>
          <p:cNvSpPr>
            <a:spLocks noChangeShapeType="1"/>
          </p:cNvSpPr>
          <p:nvPr/>
        </p:nvSpPr>
        <p:spPr bwMode="auto">
          <a:xfrm>
            <a:off x="7239000" y="4724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2" name="Line 115"/>
          <p:cNvSpPr>
            <a:spLocks noChangeShapeType="1"/>
          </p:cNvSpPr>
          <p:nvPr/>
        </p:nvSpPr>
        <p:spPr bwMode="auto">
          <a:xfrm>
            <a:off x="7543800" y="4724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3" name="Line 115"/>
          <p:cNvSpPr>
            <a:spLocks noChangeShapeType="1"/>
          </p:cNvSpPr>
          <p:nvPr/>
        </p:nvSpPr>
        <p:spPr bwMode="auto">
          <a:xfrm>
            <a:off x="7848600" y="4724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4" name="Line 115"/>
          <p:cNvSpPr>
            <a:spLocks noChangeShapeType="1"/>
          </p:cNvSpPr>
          <p:nvPr/>
        </p:nvSpPr>
        <p:spPr bwMode="auto">
          <a:xfrm rot="16200000">
            <a:off x="7696200" y="4572001"/>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5" name="Line 115"/>
          <p:cNvSpPr>
            <a:spLocks noChangeShapeType="1"/>
          </p:cNvSpPr>
          <p:nvPr/>
        </p:nvSpPr>
        <p:spPr bwMode="auto">
          <a:xfrm rot="16200000">
            <a:off x="7391400" y="48768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6" name="Line 115"/>
          <p:cNvSpPr>
            <a:spLocks noChangeShapeType="1"/>
          </p:cNvSpPr>
          <p:nvPr/>
        </p:nvSpPr>
        <p:spPr bwMode="auto">
          <a:xfrm>
            <a:off x="4572000" y="5867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7" name="Line 115"/>
          <p:cNvSpPr>
            <a:spLocks noChangeShapeType="1"/>
          </p:cNvSpPr>
          <p:nvPr/>
        </p:nvSpPr>
        <p:spPr bwMode="auto">
          <a:xfrm>
            <a:off x="4876800" y="5867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8" name="Line 115"/>
          <p:cNvSpPr>
            <a:spLocks noChangeShapeType="1"/>
          </p:cNvSpPr>
          <p:nvPr/>
        </p:nvSpPr>
        <p:spPr bwMode="auto">
          <a:xfrm>
            <a:off x="5181600" y="5867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9" name="Line 115"/>
          <p:cNvSpPr>
            <a:spLocks noChangeShapeType="1"/>
          </p:cNvSpPr>
          <p:nvPr/>
        </p:nvSpPr>
        <p:spPr bwMode="auto">
          <a:xfrm>
            <a:off x="5486400" y="58674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0" name="Line 115"/>
          <p:cNvSpPr>
            <a:spLocks noChangeShapeType="1"/>
          </p:cNvSpPr>
          <p:nvPr/>
        </p:nvSpPr>
        <p:spPr bwMode="auto">
          <a:xfrm rot="16200000">
            <a:off x="5029200" y="57150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1" name="Line 115"/>
          <p:cNvSpPr>
            <a:spLocks noChangeShapeType="1"/>
          </p:cNvSpPr>
          <p:nvPr/>
        </p:nvSpPr>
        <p:spPr bwMode="auto">
          <a:xfrm rot="16200000">
            <a:off x="5029200" y="60198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5" name="Line 115"/>
          <p:cNvSpPr>
            <a:spLocks noChangeShapeType="1"/>
          </p:cNvSpPr>
          <p:nvPr/>
        </p:nvSpPr>
        <p:spPr bwMode="auto">
          <a:xfrm>
            <a:off x="5257800" y="2133600"/>
            <a:ext cx="228600" cy="1524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6" name="Line 115"/>
          <p:cNvSpPr>
            <a:spLocks noChangeShapeType="1"/>
          </p:cNvSpPr>
          <p:nvPr/>
        </p:nvSpPr>
        <p:spPr bwMode="auto">
          <a:xfrm>
            <a:off x="4648200" y="2133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7" name="Line 115"/>
          <p:cNvSpPr>
            <a:spLocks noChangeShapeType="1"/>
          </p:cNvSpPr>
          <p:nvPr/>
        </p:nvSpPr>
        <p:spPr bwMode="auto">
          <a:xfrm>
            <a:off x="4953000" y="2133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8" name="Line 115"/>
          <p:cNvSpPr>
            <a:spLocks noChangeShapeType="1"/>
          </p:cNvSpPr>
          <p:nvPr/>
        </p:nvSpPr>
        <p:spPr bwMode="auto">
          <a:xfrm flipV="1">
            <a:off x="5257800" y="1981200"/>
            <a:ext cx="228600" cy="1524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9" name="Line 115"/>
          <p:cNvSpPr>
            <a:spLocks noChangeShapeType="1"/>
          </p:cNvSpPr>
          <p:nvPr/>
        </p:nvSpPr>
        <p:spPr bwMode="auto">
          <a:xfrm rot="16200000">
            <a:off x="5105400" y="19812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90" name="Line 115"/>
          <p:cNvSpPr>
            <a:spLocks noChangeShapeType="1"/>
          </p:cNvSpPr>
          <p:nvPr/>
        </p:nvSpPr>
        <p:spPr bwMode="auto">
          <a:xfrm rot="16200000">
            <a:off x="5105400" y="22860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91" name="TextBox 90"/>
          <p:cNvSpPr txBox="1"/>
          <p:nvPr/>
        </p:nvSpPr>
        <p:spPr>
          <a:xfrm>
            <a:off x="1447800" y="457200"/>
            <a:ext cx="300082" cy="369332"/>
          </a:xfrm>
          <a:prstGeom prst="rect">
            <a:avLst/>
          </a:prstGeom>
        </p:spPr>
        <p:txBody>
          <a:bodyPr wrap="none" rtlCol="0">
            <a:spAutoFit/>
          </a:bodyPr>
          <a:lstStyle/>
          <a:p>
            <a:r>
              <a:rPr lang="en-US" dirty="0" smtClean="0"/>
              <a:t>1</a:t>
            </a:r>
            <a:endParaRPr lang="en-US" dirty="0"/>
          </a:p>
        </p:txBody>
      </p:sp>
      <p:sp>
        <p:nvSpPr>
          <p:cNvPr id="93" name="TextBox 92"/>
          <p:cNvSpPr txBox="1"/>
          <p:nvPr/>
        </p:nvSpPr>
        <p:spPr>
          <a:xfrm>
            <a:off x="1447800" y="1459468"/>
            <a:ext cx="300082" cy="369332"/>
          </a:xfrm>
          <a:prstGeom prst="rect">
            <a:avLst/>
          </a:prstGeom>
          <a:noFill/>
        </p:spPr>
        <p:txBody>
          <a:bodyPr wrap="none" rtlCol="0">
            <a:spAutoFit/>
          </a:bodyPr>
          <a:lstStyle/>
          <a:p>
            <a:r>
              <a:rPr lang="en-US" dirty="0" smtClean="0"/>
              <a:t>2</a:t>
            </a:r>
            <a:endParaRPr lang="en-US" dirty="0"/>
          </a:p>
        </p:txBody>
      </p:sp>
      <p:sp>
        <p:nvSpPr>
          <p:cNvPr id="94" name="TextBox 93"/>
          <p:cNvSpPr txBox="1"/>
          <p:nvPr/>
        </p:nvSpPr>
        <p:spPr>
          <a:xfrm>
            <a:off x="1452518" y="2590800"/>
            <a:ext cx="300082" cy="369332"/>
          </a:xfrm>
          <a:prstGeom prst="rect">
            <a:avLst/>
          </a:prstGeom>
          <a:noFill/>
        </p:spPr>
        <p:txBody>
          <a:bodyPr wrap="none" rtlCol="0">
            <a:spAutoFit/>
          </a:bodyPr>
          <a:lstStyle/>
          <a:p>
            <a:r>
              <a:rPr lang="en-US" dirty="0" smtClean="0"/>
              <a:t>3</a:t>
            </a:r>
            <a:endParaRPr lang="en-US" dirty="0"/>
          </a:p>
        </p:txBody>
      </p:sp>
      <p:sp>
        <p:nvSpPr>
          <p:cNvPr id="95" name="TextBox 94"/>
          <p:cNvSpPr txBox="1"/>
          <p:nvPr/>
        </p:nvSpPr>
        <p:spPr>
          <a:xfrm>
            <a:off x="1452518" y="3897868"/>
            <a:ext cx="300082" cy="369332"/>
          </a:xfrm>
          <a:prstGeom prst="rect">
            <a:avLst/>
          </a:prstGeom>
          <a:noFill/>
        </p:spPr>
        <p:txBody>
          <a:bodyPr wrap="none" rtlCol="0">
            <a:spAutoFit/>
          </a:bodyPr>
          <a:lstStyle/>
          <a:p>
            <a:r>
              <a:rPr lang="en-US" dirty="0" smtClean="0"/>
              <a:t>4</a:t>
            </a:r>
            <a:endParaRPr lang="en-US" dirty="0"/>
          </a:p>
        </p:txBody>
      </p:sp>
      <p:sp>
        <p:nvSpPr>
          <p:cNvPr id="96" name="TextBox 95"/>
          <p:cNvSpPr txBox="1"/>
          <p:nvPr/>
        </p:nvSpPr>
        <p:spPr>
          <a:xfrm>
            <a:off x="1452518" y="5117068"/>
            <a:ext cx="300082" cy="369332"/>
          </a:xfrm>
          <a:prstGeom prst="rect">
            <a:avLst/>
          </a:prstGeom>
          <a:noFill/>
        </p:spPr>
        <p:txBody>
          <a:bodyPr wrap="none" rtlCol="0">
            <a:spAutoFit/>
          </a:bodyPr>
          <a:lstStyle/>
          <a:p>
            <a:r>
              <a:rPr lang="en-US" dirty="0" smtClean="0"/>
              <a:t>5</a:t>
            </a:r>
            <a:endParaRPr lang="en-US" dirty="0"/>
          </a:p>
        </p:txBody>
      </p:sp>
      <p:sp>
        <p:nvSpPr>
          <p:cNvPr id="97" name="TextBox 96"/>
          <p:cNvSpPr txBox="1"/>
          <p:nvPr/>
        </p:nvSpPr>
        <p:spPr>
          <a:xfrm>
            <a:off x="4119518" y="468868"/>
            <a:ext cx="300082" cy="369332"/>
          </a:xfrm>
          <a:prstGeom prst="rect">
            <a:avLst/>
          </a:prstGeom>
          <a:noFill/>
        </p:spPr>
        <p:txBody>
          <a:bodyPr wrap="none" rtlCol="0">
            <a:spAutoFit/>
          </a:bodyPr>
          <a:lstStyle/>
          <a:p>
            <a:r>
              <a:rPr lang="en-US" dirty="0" smtClean="0"/>
              <a:t>6</a:t>
            </a:r>
            <a:endParaRPr lang="en-US" dirty="0"/>
          </a:p>
        </p:txBody>
      </p:sp>
      <p:sp>
        <p:nvSpPr>
          <p:cNvPr id="98" name="TextBox 97"/>
          <p:cNvSpPr txBox="1"/>
          <p:nvPr/>
        </p:nvSpPr>
        <p:spPr>
          <a:xfrm>
            <a:off x="4114800" y="1447800"/>
            <a:ext cx="300082" cy="369332"/>
          </a:xfrm>
          <a:prstGeom prst="rect">
            <a:avLst/>
          </a:prstGeom>
          <a:noFill/>
        </p:spPr>
        <p:txBody>
          <a:bodyPr wrap="none" rtlCol="0">
            <a:spAutoFit/>
          </a:bodyPr>
          <a:lstStyle/>
          <a:p>
            <a:r>
              <a:rPr lang="en-US" dirty="0" smtClean="0"/>
              <a:t>7</a:t>
            </a:r>
            <a:endParaRPr lang="en-US" dirty="0"/>
          </a:p>
        </p:txBody>
      </p:sp>
      <p:sp>
        <p:nvSpPr>
          <p:cNvPr id="99" name="TextBox 98"/>
          <p:cNvSpPr txBox="1"/>
          <p:nvPr/>
        </p:nvSpPr>
        <p:spPr>
          <a:xfrm>
            <a:off x="4114800" y="2590800"/>
            <a:ext cx="300082" cy="369332"/>
          </a:xfrm>
          <a:prstGeom prst="rect">
            <a:avLst/>
          </a:prstGeom>
          <a:noFill/>
        </p:spPr>
        <p:txBody>
          <a:bodyPr wrap="none" rtlCol="0">
            <a:spAutoFit/>
          </a:bodyPr>
          <a:lstStyle/>
          <a:p>
            <a:r>
              <a:rPr lang="en-US" dirty="0" smtClean="0"/>
              <a:t>8</a:t>
            </a:r>
            <a:endParaRPr lang="en-US" dirty="0"/>
          </a:p>
        </p:txBody>
      </p:sp>
      <p:sp>
        <p:nvSpPr>
          <p:cNvPr id="100" name="TextBox 99"/>
          <p:cNvSpPr txBox="1"/>
          <p:nvPr/>
        </p:nvSpPr>
        <p:spPr>
          <a:xfrm>
            <a:off x="4119518" y="3897868"/>
            <a:ext cx="300082" cy="369332"/>
          </a:xfrm>
          <a:prstGeom prst="rect">
            <a:avLst/>
          </a:prstGeom>
          <a:noFill/>
        </p:spPr>
        <p:txBody>
          <a:bodyPr wrap="none" rtlCol="0">
            <a:spAutoFit/>
          </a:bodyPr>
          <a:lstStyle/>
          <a:p>
            <a:r>
              <a:rPr lang="en-US" dirty="0" smtClean="0"/>
              <a:t>9</a:t>
            </a:r>
            <a:endParaRPr lang="en-US" dirty="0"/>
          </a:p>
        </p:txBody>
      </p:sp>
      <p:sp>
        <p:nvSpPr>
          <p:cNvPr id="101" name="TextBox 100"/>
          <p:cNvSpPr txBox="1"/>
          <p:nvPr/>
        </p:nvSpPr>
        <p:spPr>
          <a:xfrm>
            <a:off x="4038600" y="5117068"/>
            <a:ext cx="415498" cy="369332"/>
          </a:xfrm>
          <a:prstGeom prst="rect">
            <a:avLst/>
          </a:prstGeom>
          <a:noFill/>
        </p:spPr>
        <p:txBody>
          <a:bodyPr wrap="none" rtlCol="0">
            <a:spAutoFit/>
          </a:bodyPr>
          <a:lstStyle/>
          <a:p>
            <a:r>
              <a:rPr lang="en-US" dirty="0" smtClean="0"/>
              <a:t>10</a:t>
            </a:r>
            <a:endParaRPr lang="en-US" dirty="0"/>
          </a:p>
        </p:txBody>
      </p:sp>
      <p:sp>
        <p:nvSpPr>
          <p:cNvPr id="102" name="TextBox 101"/>
          <p:cNvSpPr txBox="1"/>
          <p:nvPr/>
        </p:nvSpPr>
        <p:spPr>
          <a:xfrm>
            <a:off x="6405518" y="468868"/>
            <a:ext cx="415498" cy="369332"/>
          </a:xfrm>
          <a:prstGeom prst="rect">
            <a:avLst/>
          </a:prstGeom>
          <a:noFill/>
        </p:spPr>
        <p:txBody>
          <a:bodyPr wrap="none" rtlCol="0">
            <a:spAutoFit/>
          </a:bodyPr>
          <a:lstStyle/>
          <a:p>
            <a:r>
              <a:rPr lang="en-US" dirty="0" smtClean="0"/>
              <a:t>11</a:t>
            </a:r>
            <a:endParaRPr lang="en-US" dirty="0"/>
          </a:p>
        </p:txBody>
      </p:sp>
      <p:sp>
        <p:nvSpPr>
          <p:cNvPr id="103" name="TextBox 102"/>
          <p:cNvSpPr txBox="1"/>
          <p:nvPr/>
        </p:nvSpPr>
        <p:spPr>
          <a:xfrm>
            <a:off x="6400800" y="1447800"/>
            <a:ext cx="415498" cy="369332"/>
          </a:xfrm>
          <a:prstGeom prst="rect">
            <a:avLst/>
          </a:prstGeom>
          <a:noFill/>
        </p:spPr>
        <p:txBody>
          <a:bodyPr wrap="none" rtlCol="0">
            <a:spAutoFit/>
          </a:bodyPr>
          <a:lstStyle/>
          <a:p>
            <a:r>
              <a:rPr lang="en-US" dirty="0" smtClean="0"/>
              <a:t>12</a:t>
            </a:r>
            <a:endParaRPr lang="en-US" dirty="0"/>
          </a:p>
        </p:txBody>
      </p:sp>
      <p:sp>
        <p:nvSpPr>
          <p:cNvPr id="104" name="TextBox 103"/>
          <p:cNvSpPr txBox="1"/>
          <p:nvPr/>
        </p:nvSpPr>
        <p:spPr>
          <a:xfrm>
            <a:off x="6405518" y="2590800"/>
            <a:ext cx="415498" cy="369332"/>
          </a:xfrm>
          <a:prstGeom prst="rect">
            <a:avLst/>
          </a:prstGeom>
          <a:noFill/>
        </p:spPr>
        <p:txBody>
          <a:bodyPr wrap="none" rtlCol="0">
            <a:spAutoFit/>
          </a:bodyPr>
          <a:lstStyle/>
          <a:p>
            <a:r>
              <a:rPr lang="en-US" dirty="0" smtClean="0"/>
              <a:t>13</a:t>
            </a:r>
            <a:endParaRPr lang="en-US" dirty="0"/>
          </a:p>
        </p:txBody>
      </p:sp>
      <p:sp>
        <p:nvSpPr>
          <p:cNvPr id="105" name="TextBox 104"/>
          <p:cNvSpPr txBox="1"/>
          <p:nvPr/>
        </p:nvSpPr>
        <p:spPr>
          <a:xfrm>
            <a:off x="6405518" y="3897868"/>
            <a:ext cx="415498" cy="369332"/>
          </a:xfrm>
          <a:prstGeom prst="rect">
            <a:avLst/>
          </a:prstGeom>
          <a:noFill/>
        </p:spPr>
        <p:txBody>
          <a:bodyPr wrap="none" rtlCol="0">
            <a:spAutoFit/>
          </a:bodyPr>
          <a:lstStyle/>
          <a:p>
            <a:r>
              <a:rPr lang="en-US" dirty="0" smtClean="0"/>
              <a:t>14</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 name="Group 79"/>
          <p:cNvGrpSpPr/>
          <p:nvPr/>
        </p:nvGrpSpPr>
        <p:grpSpPr>
          <a:xfrm>
            <a:off x="2971800" y="381000"/>
            <a:ext cx="1600200" cy="1600200"/>
            <a:chOff x="1143000" y="1066800"/>
            <a:chExt cx="2514600" cy="2514600"/>
          </a:xfrm>
        </p:grpSpPr>
        <p:sp>
          <p:nvSpPr>
            <p:cNvPr id="18" name="Oval 17"/>
            <p:cNvSpPr/>
            <p:nvPr/>
          </p:nvSpPr>
          <p:spPr>
            <a:xfrm>
              <a:off x="1143000" y="1066800"/>
              <a:ext cx="2514600" cy="25146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Line 115"/>
            <p:cNvSpPr>
              <a:spLocks noChangeShapeType="1"/>
            </p:cNvSpPr>
            <p:nvPr/>
          </p:nvSpPr>
          <p:spPr bwMode="auto">
            <a:xfrm>
              <a:off x="1295400" y="2362200"/>
              <a:ext cx="3810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 name="Line 115"/>
            <p:cNvSpPr>
              <a:spLocks noChangeShapeType="1"/>
            </p:cNvSpPr>
            <p:nvPr/>
          </p:nvSpPr>
          <p:spPr bwMode="auto">
            <a:xfrm>
              <a:off x="1676400" y="2362200"/>
              <a:ext cx="685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6" name="Line 115"/>
            <p:cNvSpPr>
              <a:spLocks noChangeShapeType="1"/>
            </p:cNvSpPr>
            <p:nvPr/>
          </p:nvSpPr>
          <p:spPr bwMode="auto">
            <a:xfrm>
              <a:off x="2362200" y="2362200"/>
              <a:ext cx="5334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7" name="Line 115"/>
            <p:cNvSpPr>
              <a:spLocks noChangeShapeType="1"/>
            </p:cNvSpPr>
            <p:nvPr/>
          </p:nvSpPr>
          <p:spPr bwMode="auto">
            <a:xfrm>
              <a:off x="2895600" y="2362200"/>
              <a:ext cx="5334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 name="Line 115"/>
            <p:cNvSpPr>
              <a:spLocks noChangeShapeType="1"/>
            </p:cNvSpPr>
            <p:nvPr/>
          </p:nvSpPr>
          <p:spPr bwMode="auto">
            <a:xfrm rot="16200000">
              <a:off x="1905000" y="1676400"/>
              <a:ext cx="1143000" cy="2286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9" name="Line 115"/>
            <p:cNvSpPr>
              <a:spLocks noChangeShapeType="1"/>
            </p:cNvSpPr>
            <p:nvPr/>
          </p:nvSpPr>
          <p:spPr bwMode="auto">
            <a:xfrm rot="16200000" flipV="1">
              <a:off x="1638300" y="1638300"/>
              <a:ext cx="1143000" cy="30480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20" name="Straight Connector 19"/>
            <p:cNvCxnSpPr>
              <a:stCxn id="18" idx="1"/>
              <a:endCxn id="18" idx="3"/>
            </p:cNvCxnSpPr>
            <p:nvPr/>
          </p:nvCxnSpPr>
          <p:spPr>
            <a:xfrm rot="16200000" flipH="1">
              <a:off x="622209" y="2324100"/>
              <a:ext cx="1778092" cy="1588"/>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stCxn id="18" idx="7"/>
              <a:endCxn id="18" idx="5"/>
            </p:cNvCxnSpPr>
            <p:nvPr/>
          </p:nvCxnSpPr>
          <p:spPr>
            <a:xfrm rot="16200000" flipH="1">
              <a:off x="2400299" y="2324100"/>
              <a:ext cx="1778092" cy="1588"/>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rot="5400000">
              <a:off x="1638300" y="2324100"/>
              <a:ext cx="2362200" cy="1588"/>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rot="5400000">
              <a:off x="723106" y="2323306"/>
              <a:ext cx="2209800" cy="1588"/>
            </a:xfrm>
            <a:prstGeom prst="line">
              <a:avLst/>
            </a:prstGeom>
          </p:spPr>
          <p:style>
            <a:lnRef idx="1">
              <a:schemeClr val="dk1"/>
            </a:lnRef>
            <a:fillRef idx="0">
              <a:schemeClr val="dk1"/>
            </a:fillRef>
            <a:effectRef idx="0">
              <a:schemeClr val="dk1"/>
            </a:effectRef>
            <a:fontRef idx="minor">
              <a:schemeClr val="tx1"/>
            </a:fontRef>
          </p:style>
        </p:cxnSp>
        <p:sp>
          <p:nvSpPr>
            <p:cNvPr id="36" name="Freeform 35"/>
            <p:cNvSpPr/>
            <p:nvPr/>
          </p:nvSpPr>
          <p:spPr>
            <a:xfrm>
              <a:off x="1892808" y="1103376"/>
              <a:ext cx="320040" cy="461772"/>
            </a:xfrm>
            <a:custGeom>
              <a:avLst/>
              <a:gdLst>
                <a:gd name="connsiteX0" fmla="*/ 0 w 320040"/>
                <a:gd name="connsiteY0" fmla="*/ 82296 h 461772"/>
                <a:gd name="connsiteX1" fmla="*/ 265176 w 320040"/>
                <a:gd name="connsiteY1" fmla="*/ 448056 h 461772"/>
                <a:gd name="connsiteX2" fmla="*/ 320040 w 320040"/>
                <a:gd name="connsiteY2" fmla="*/ 0 h 461772"/>
              </a:gdLst>
              <a:ahLst/>
              <a:cxnLst>
                <a:cxn ang="0">
                  <a:pos x="connsiteX0" y="connsiteY0"/>
                </a:cxn>
                <a:cxn ang="0">
                  <a:pos x="connsiteX1" y="connsiteY1"/>
                </a:cxn>
                <a:cxn ang="0">
                  <a:pos x="connsiteX2" y="connsiteY2"/>
                </a:cxn>
              </a:cxnLst>
              <a:rect l="l" t="t" r="r" b="b"/>
              <a:pathLst>
                <a:path w="320040" h="461772">
                  <a:moveTo>
                    <a:pt x="0" y="82296"/>
                  </a:moveTo>
                  <a:cubicBezTo>
                    <a:pt x="105918" y="272034"/>
                    <a:pt x="211836" y="461772"/>
                    <a:pt x="265176" y="448056"/>
                  </a:cubicBezTo>
                  <a:cubicBezTo>
                    <a:pt x="318516" y="434340"/>
                    <a:pt x="319278" y="217170"/>
                    <a:pt x="32004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7" name="Freeform 36"/>
            <p:cNvSpPr/>
            <p:nvPr/>
          </p:nvSpPr>
          <p:spPr>
            <a:xfrm>
              <a:off x="2468880" y="1075944"/>
              <a:ext cx="301752" cy="475488"/>
            </a:xfrm>
            <a:custGeom>
              <a:avLst/>
              <a:gdLst>
                <a:gd name="connsiteX0" fmla="*/ 301752 w 301752"/>
                <a:gd name="connsiteY0" fmla="*/ 54864 h 475488"/>
                <a:gd name="connsiteX1" fmla="*/ 118872 w 301752"/>
                <a:gd name="connsiteY1" fmla="*/ 466344 h 475488"/>
                <a:gd name="connsiteX2" fmla="*/ 0 w 301752"/>
                <a:gd name="connsiteY2" fmla="*/ 0 h 475488"/>
              </a:gdLst>
              <a:ahLst/>
              <a:cxnLst>
                <a:cxn ang="0">
                  <a:pos x="connsiteX0" y="connsiteY0"/>
                </a:cxn>
                <a:cxn ang="0">
                  <a:pos x="connsiteX1" y="connsiteY1"/>
                </a:cxn>
                <a:cxn ang="0">
                  <a:pos x="connsiteX2" y="connsiteY2"/>
                </a:cxn>
              </a:cxnLst>
              <a:rect l="l" t="t" r="r" b="b"/>
              <a:pathLst>
                <a:path w="301752" h="475488">
                  <a:moveTo>
                    <a:pt x="301752" y="54864"/>
                  </a:moveTo>
                  <a:cubicBezTo>
                    <a:pt x="235458" y="265176"/>
                    <a:pt x="169164" y="475488"/>
                    <a:pt x="118872" y="466344"/>
                  </a:cubicBezTo>
                  <a:cubicBezTo>
                    <a:pt x="68580" y="457200"/>
                    <a:pt x="34290" y="228600"/>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79" name="Group 78"/>
          <p:cNvGrpSpPr/>
          <p:nvPr/>
        </p:nvGrpSpPr>
        <p:grpSpPr>
          <a:xfrm>
            <a:off x="5486400" y="381000"/>
            <a:ext cx="1600200" cy="1600200"/>
            <a:chOff x="4038600" y="1066800"/>
            <a:chExt cx="2514600" cy="2514600"/>
          </a:xfrm>
        </p:grpSpPr>
        <p:sp>
          <p:nvSpPr>
            <p:cNvPr id="38" name="Oval 37"/>
            <p:cNvSpPr/>
            <p:nvPr/>
          </p:nvSpPr>
          <p:spPr>
            <a:xfrm>
              <a:off x="4038600" y="1066800"/>
              <a:ext cx="2514600" cy="25146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Line 115"/>
            <p:cNvSpPr>
              <a:spLocks noChangeShapeType="1"/>
            </p:cNvSpPr>
            <p:nvPr/>
          </p:nvSpPr>
          <p:spPr bwMode="auto">
            <a:xfrm>
              <a:off x="4343400" y="2362200"/>
              <a:ext cx="4572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1" name="Line 115"/>
            <p:cNvSpPr>
              <a:spLocks noChangeShapeType="1"/>
            </p:cNvSpPr>
            <p:nvPr/>
          </p:nvSpPr>
          <p:spPr bwMode="auto">
            <a:xfrm>
              <a:off x="4800600" y="2362200"/>
              <a:ext cx="4572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2" name="Line 115"/>
            <p:cNvSpPr>
              <a:spLocks noChangeShapeType="1"/>
            </p:cNvSpPr>
            <p:nvPr/>
          </p:nvSpPr>
          <p:spPr bwMode="auto">
            <a:xfrm>
              <a:off x="5257800" y="2362200"/>
              <a:ext cx="4572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3" name="Line 115"/>
            <p:cNvSpPr>
              <a:spLocks noChangeShapeType="1"/>
            </p:cNvSpPr>
            <p:nvPr/>
          </p:nvSpPr>
          <p:spPr bwMode="auto">
            <a:xfrm>
              <a:off x="5715000" y="2362200"/>
              <a:ext cx="4572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4" name="Line 115"/>
            <p:cNvSpPr>
              <a:spLocks noChangeShapeType="1"/>
            </p:cNvSpPr>
            <p:nvPr/>
          </p:nvSpPr>
          <p:spPr bwMode="auto">
            <a:xfrm rot="16200000">
              <a:off x="4724400" y="1828800"/>
              <a:ext cx="1066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15" name="Line 115"/>
            <p:cNvSpPr>
              <a:spLocks noChangeShapeType="1"/>
            </p:cNvSpPr>
            <p:nvPr/>
          </p:nvSpPr>
          <p:spPr bwMode="auto">
            <a:xfrm rot="16200000">
              <a:off x="4724400" y="2895600"/>
              <a:ext cx="1066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40" name="Straight Connector 39"/>
            <p:cNvCxnSpPr/>
            <p:nvPr/>
          </p:nvCxnSpPr>
          <p:spPr>
            <a:xfrm rot="5400000">
              <a:off x="3543300" y="2324100"/>
              <a:ext cx="2057400" cy="1588"/>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rot="5400000">
              <a:off x="3772694" y="2323306"/>
              <a:ext cx="2362200" cy="1588"/>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rot="5400000">
              <a:off x="4990306" y="2323306"/>
              <a:ext cx="2057400" cy="1588"/>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rot="5400000">
              <a:off x="4456906" y="2323306"/>
              <a:ext cx="2362200" cy="1588"/>
            </a:xfrm>
            <a:prstGeom prst="line">
              <a:avLst/>
            </a:prstGeom>
          </p:spPr>
          <p:style>
            <a:lnRef idx="1">
              <a:schemeClr val="dk1"/>
            </a:lnRef>
            <a:fillRef idx="0">
              <a:schemeClr val="dk1"/>
            </a:fillRef>
            <a:effectRef idx="0">
              <a:schemeClr val="dk1"/>
            </a:effectRef>
            <a:fontRef idx="minor">
              <a:schemeClr val="tx1"/>
            </a:fontRef>
          </p:style>
        </p:cxnSp>
        <p:sp>
          <p:nvSpPr>
            <p:cNvPr id="51" name="Freeform 50"/>
            <p:cNvSpPr/>
            <p:nvPr/>
          </p:nvSpPr>
          <p:spPr>
            <a:xfrm>
              <a:off x="5074920" y="1082040"/>
              <a:ext cx="429768" cy="486156"/>
            </a:xfrm>
            <a:custGeom>
              <a:avLst/>
              <a:gdLst>
                <a:gd name="connsiteX0" fmla="*/ 0 w 429768"/>
                <a:gd name="connsiteY0" fmla="*/ 0 h 486156"/>
                <a:gd name="connsiteX1" fmla="*/ 182880 w 429768"/>
                <a:gd name="connsiteY1" fmla="*/ 484632 h 486156"/>
                <a:gd name="connsiteX2" fmla="*/ 429768 w 429768"/>
                <a:gd name="connsiteY2" fmla="*/ 9144 h 486156"/>
              </a:gdLst>
              <a:ahLst/>
              <a:cxnLst>
                <a:cxn ang="0">
                  <a:pos x="connsiteX0" y="connsiteY0"/>
                </a:cxn>
                <a:cxn ang="0">
                  <a:pos x="connsiteX1" y="connsiteY1"/>
                </a:cxn>
                <a:cxn ang="0">
                  <a:pos x="connsiteX2" y="connsiteY2"/>
                </a:cxn>
              </a:cxnLst>
              <a:rect l="l" t="t" r="r" b="b"/>
              <a:pathLst>
                <a:path w="429768" h="486156">
                  <a:moveTo>
                    <a:pt x="0" y="0"/>
                  </a:moveTo>
                  <a:cubicBezTo>
                    <a:pt x="55626" y="241554"/>
                    <a:pt x="111252" y="483108"/>
                    <a:pt x="182880" y="484632"/>
                  </a:cubicBezTo>
                  <a:cubicBezTo>
                    <a:pt x="254508" y="486156"/>
                    <a:pt x="342138" y="247650"/>
                    <a:pt x="429768" y="914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2" name="Freeform 51"/>
            <p:cNvSpPr/>
            <p:nvPr/>
          </p:nvSpPr>
          <p:spPr>
            <a:xfrm>
              <a:off x="5056632" y="3055620"/>
              <a:ext cx="438912" cy="495300"/>
            </a:xfrm>
            <a:custGeom>
              <a:avLst/>
              <a:gdLst>
                <a:gd name="connsiteX0" fmla="*/ 0 w 438912"/>
                <a:gd name="connsiteY0" fmla="*/ 486156 h 495300"/>
                <a:gd name="connsiteX1" fmla="*/ 192024 w 438912"/>
                <a:gd name="connsiteY1" fmla="*/ 1524 h 495300"/>
                <a:gd name="connsiteX2" fmla="*/ 438912 w 438912"/>
                <a:gd name="connsiteY2" fmla="*/ 495300 h 495300"/>
              </a:gdLst>
              <a:ahLst/>
              <a:cxnLst>
                <a:cxn ang="0">
                  <a:pos x="connsiteX0" y="connsiteY0"/>
                </a:cxn>
                <a:cxn ang="0">
                  <a:pos x="connsiteX1" y="connsiteY1"/>
                </a:cxn>
                <a:cxn ang="0">
                  <a:pos x="connsiteX2" y="connsiteY2"/>
                </a:cxn>
              </a:cxnLst>
              <a:rect l="l" t="t" r="r" b="b"/>
              <a:pathLst>
                <a:path w="438912" h="495300">
                  <a:moveTo>
                    <a:pt x="0" y="486156"/>
                  </a:moveTo>
                  <a:cubicBezTo>
                    <a:pt x="59436" y="243078"/>
                    <a:pt x="118872" y="0"/>
                    <a:pt x="192024" y="1524"/>
                  </a:cubicBezTo>
                  <a:cubicBezTo>
                    <a:pt x="265176" y="3048"/>
                    <a:pt x="352044" y="249174"/>
                    <a:pt x="438912" y="49530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96" name="Group 95"/>
          <p:cNvGrpSpPr/>
          <p:nvPr/>
        </p:nvGrpSpPr>
        <p:grpSpPr>
          <a:xfrm>
            <a:off x="5486400" y="2666206"/>
            <a:ext cx="1600200" cy="1600738"/>
            <a:chOff x="3505200" y="2362200"/>
            <a:chExt cx="1600200" cy="1600738"/>
          </a:xfrm>
        </p:grpSpPr>
        <p:sp>
          <p:nvSpPr>
            <p:cNvPr id="48" name="Oval 47"/>
            <p:cNvSpPr/>
            <p:nvPr/>
          </p:nvSpPr>
          <p:spPr>
            <a:xfrm>
              <a:off x="3505200" y="2362200"/>
              <a:ext cx="1600200" cy="16002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9" name="Line 115"/>
            <p:cNvSpPr>
              <a:spLocks noChangeShapeType="1"/>
            </p:cNvSpPr>
            <p:nvPr/>
          </p:nvSpPr>
          <p:spPr bwMode="auto">
            <a:xfrm>
              <a:off x="3608439" y="3177786"/>
              <a:ext cx="268421"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1" name="Line 115"/>
            <p:cNvSpPr>
              <a:spLocks noChangeShapeType="1"/>
            </p:cNvSpPr>
            <p:nvPr/>
          </p:nvSpPr>
          <p:spPr bwMode="auto">
            <a:xfrm>
              <a:off x="3876859" y="3177786"/>
              <a:ext cx="268421"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3" name="Line 115"/>
            <p:cNvSpPr>
              <a:spLocks noChangeShapeType="1"/>
            </p:cNvSpPr>
            <p:nvPr/>
          </p:nvSpPr>
          <p:spPr bwMode="auto">
            <a:xfrm>
              <a:off x="4145280" y="3177786"/>
              <a:ext cx="268421"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4" name="Line 115"/>
            <p:cNvSpPr>
              <a:spLocks noChangeShapeType="1"/>
            </p:cNvSpPr>
            <p:nvPr/>
          </p:nvSpPr>
          <p:spPr bwMode="auto">
            <a:xfrm>
              <a:off x="4413701" y="3177786"/>
              <a:ext cx="268421"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5" name="Line 115"/>
            <p:cNvSpPr>
              <a:spLocks noChangeShapeType="1"/>
            </p:cNvSpPr>
            <p:nvPr/>
          </p:nvSpPr>
          <p:spPr bwMode="auto">
            <a:xfrm>
              <a:off x="4682121" y="3177786"/>
              <a:ext cx="268421"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7" name="Line 115"/>
            <p:cNvSpPr>
              <a:spLocks noChangeShapeType="1"/>
            </p:cNvSpPr>
            <p:nvPr/>
          </p:nvSpPr>
          <p:spPr bwMode="auto">
            <a:xfrm rot="16200000" flipV="1">
              <a:off x="4109146" y="3482340"/>
              <a:ext cx="629756" cy="20648"/>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55" name="Straight Connector 54"/>
            <p:cNvCxnSpPr>
              <a:stCxn id="48" idx="1"/>
              <a:endCxn id="48" idx="3"/>
            </p:cNvCxnSpPr>
            <p:nvPr/>
          </p:nvCxnSpPr>
          <p:spPr>
            <a:xfrm rot="16200000" flipH="1">
              <a:off x="3173787" y="3162300"/>
              <a:ext cx="1131513" cy="1076"/>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rot="5400000">
              <a:off x="3272375" y="3161762"/>
              <a:ext cx="1496961" cy="1076"/>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rot="5400000">
              <a:off x="3478852" y="3162300"/>
              <a:ext cx="1600200" cy="1076"/>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a:stCxn id="48" idx="7"/>
              <a:endCxn id="48" idx="5"/>
            </p:cNvCxnSpPr>
            <p:nvPr/>
          </p:nvCxnSpPr>
          <p:spPr>
            <a:xfrm rot="16200000" flipH="1">
              <a:off x="4305300" y="3162300"/>
              <a:ext cx="1131513" cy="1076"/>
            </a:xfrm>
            <a:prstGeom prst="line">
              <a:avLst/>
            </a:prstGeom>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rot="5400000">
              <a:off x="3840726" y="3162300"/>
              <a:ext cx="1496961" cy="1076"/>
            </a:xfrm>
            <a:prstGeom prst="line">
              <a:avLst/>
            </a:prstGeom>
          </p:spPr>
          <p:style>
            <a:lnRef idx="1">
              <a:schemeClr val="dk1"/>
            </a:lnRef>
            <a:fillRef idx="0">
              <a:schemeClr val="dk1"/>
            </a:fillRef>
            <a:effectRef idx="0">
              <a:schemeClr val="dk1"/>
            </a:effectRef>
            <a:fontRef idx="minor">
              <a:schemeClr val="tx1"/>
            </a:fontRef>
          </p:style>
        </p:cxnSp>
        <p:sp>
          <p:nvSpPr>
            <p:cNvPr id="65" name="Freeform 64"/>
            <p:cNvSpPr/>
            <p:nvPr/>
          </p:nvSpPr>
          <p:spPr>
            <a:xfrm>
              <a:off x="4339369" y="3611388"/>
              <a:ext cx="198218" cy="344817"/>
            </a:xfrm>
            <a:custGeom>
              <a:avLst/>
              <a:gdLst>
                <a:gd name="connsiteX0" fmla="*/ 292608 w 292608"/>
                <a:gd name="connsiteY0" fmla="*/ 472440 h 509016"/>
                <a:gd name="connsiteX1" fmla="*/ 137160 w 292608"/>
                <a:gd name="connsiteY1" fmla="*/ 6096 h 509016"/>
                <a:gd name="connsiteX2" fmla="*/ 0 w 292608"/>
                <a:gd name="connsiteY2" fmla="*/ 509016 h 509016"/>
              </a:gdLst>
              <a:ahLst/>
              <a:cxnLst>
                <a:cxn ang="0">
                  <a:pos x="connsiteX0" y="connsiteY0"/>
                </a:cxn>
                <a:cxn ang="0">
                  <a:pos x="connsiteX1" y="connsiteY1"/>
                </a:cxn>
                <a:cxn ang="0">
                  <a:pos x="connsiteX2" y="connsiteY2"/>
                </a:cxn>
              </a:cxnLst>
              <a:rect l="l" t="t" r="r" b="b"/>
              <a:pathLst>
                <a:path w="292608" h="509016">
                  <a:moveTo>
                    <a:pt x="292608" y="472440"/>
                  </a:moveTo>
                  <a:cubicBezTo>
                    <a:pt x="239268" y="236220"/>
                    <a:pt x="185928" y="0"/>
                    <a:pt x="137160" y="6096"/>
                  </a:cubicBezTo>
                  <a:cubicBezTo>
                    <a:pt x="88392" y="12192"/>
                    <a:pt x="22860" y="422148"/>
                    <a:pt x="0" y="50901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82" name="Group 81"/>
          <p:cNvGrpSpPr/>
          <p:nvPr/>
        </p:nvGrpSpPr>
        <p:grpSpPr>
          <a:xfrm>
            <a:off x="2971800" y="2666206"/>
            <a:ext cx="1600456" cy="1600994"/>
            <a:chOff x="4191000" y="3810000"/>
            <a:chExt cx="2362200" cy="2362994"/>
          </a:xfrm>
        </p:grpSpPr>
        <p:sp>
          <p:nvSpPr>
            <p:cNvPr id="67" name="Oval 66"/>
            <p:cNvSpPr/>
            <p:nvPr/>
          </p:nvSpPr>
          <p:spPr>
            <a:xfrm>
              <a:off x="4191000" y="3810000"/>
              <a:ext cx="2362200" cy="23622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Line 115"/>
            <p:cNvSpPr>
              <a:spLocks noChangeShapeType="1"/>
            </p:cNvSpPr>
            <p:nvPr/>
          </p:nvSpPr>
          <p:spPr bwMode="auto">
            <a:xfrm>
              <a:off x="4343400" y="4998720"/>
              <a:ext cx="41148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1" name="Line 115"/>
            <p:cNvSpPr>
              <a:spLocks noChangeShapeType="1"/>
            </p:cNvSpPr>
            <p:nvPr/>
          </p:nvSpPr>
          <p:spPr bwMode="auto">
            <a:xfrm>
              <a:off x="4754880" y="4998720"/>
              <a:ext cx="41148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2" name="Line 115"/>
            <p:cNvSpPr>
              <a:spLocks noChangeShapeType="1"/>
            </p:cNvSpPr>
            <p:nvPr/>
          </p:nvSpPr>
          <p:spPr bwMode="auto">
            <a:xfrm>
              <a:off x="5166360" y="4998720"/>
              <a:ext cx="41148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3" name="Line 115"/>
            <p:cNvSpPr>
              <a:spLocks noChangeShapeType="1"/>
            </p:cNvSpPr>
            <p:nvPr/>
          </p:nvSpPr>
          <p:spPr bwMode="auto">
            <a:xfrm>
              <a:off x="5577840" y="4998720"/>
              <a:ext cx="41148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4" name="Line 115"/>
            <p:cNvSpPr>
              <a:spLocks noChangeShapeType="1"/>
            </p:cNvSpPr>
            <p:nvPr/>
          </p:nvSpPr>
          <p:spPr bwMode="auto">
            <a:xfrm>
              <a:off x="5989320" y="4998720"/>
              <a:ext cx="41148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5" name="Line 115"/>
            <p:cNvSpPr>
              <a:spLocks noChangeShapeType="1"/>
            </p:cNvSpPr>
            <p:nvPr/>
          </p:nvSpPr>
          <p:spPr bwMode="auto">
            <a:xfrm rot="16200000" flipV="1">
              <a:off x="5090160" y="4511040"/>
              <a:ext cx="960120" cy="1524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69" name="Straight Connector 68"/>
            <p:cNvCxnSpPr>
              <a:stCxn id="67" idx="1"/>
              <a:endCxn id="67" idx="3"/>
            </p:cNvCxnSpPr>
            <p:nvPr/>
          </p:nvCxnSpPr>
          <p:spPr>
            <a:xfrm rot="16200000" flipH="1">
              <a:off x="3701772" y="4991100"/>
              <a:ext cx="1670328" cy="1588"/>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a:stCxn id="67" idx="7"/>
              <a:endCxn id="67" idx="5"/>
            </p:cNvCxnSpPr>
            <p:nvPr/>
          </p:nvCxnSpPr>
          <p:spPr>
            <a:xfrm rot="16200000" flipH="1">
              <a:off x="5372100" y="4991100"/>
              <a:ext cx="1670328" cy="1588"/>
            </a:xfrm>
            <a:prstGeom prst="line">
              <a:avLst/>
            </a:prstGeom>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rot="5400000">
              <a:off x="3848100" y="4991100"/>
              <a:ext cx="2209800" cy="1588"/>
            </a:xfrm>
            <a:prstGeom prst="line">
              <a:avLst/>
            </a:prstGeom>
          </p:spPr>
          <p:style>
            <a:lnRef idx="1">
              <a:schemeClr val="dk1"/>
            </a:lnRef>
            <a:fillRef idx="0">
              <a:schemeClr val="dk1"/>
            </a:fillRef>
            <a:effectRef idx="0">
              <a:schemeClr val="dk1"/>
            </a:effectRef>
            <a:fontRef idx="minor">
              <a:schemeClr val="tx1"/>
            </a:fontRef>
          </p:style>
        </p:cxnSp>
        <p:cxnSp>
          <p:nvCxnSpPr>
            <p:cNvPr id="75" name="Straight Connector 74"/>
            <p:cNvCxnSpPr>
              <a:stCxn id="67" idx="0"/>
              <a:endCxn id="67" idx="4"/>
            </p:cNvCxnSpPr>
            <p:nvPr/>
          </p:nvCxnSpPr>
          <p:spPr>
            <a:xfrm rot="16200000" flipH="1">
              <a:off x="4191000" y="4991100"/>
              <a:ext cx="2362200" cy="1588"/>
            </a:xfrm>
            <a:prstGeom prst="line">
              <a:avLst/>
            </a:prstGeom>
          </p:spPr>
          <p:style>
            <a:lnRef idx="1">
              <a:schemeClr val="dk1"/>
            </a:lnRef>
            <a:fillRef idx="0">
              <a:schemeClr val="dk1"/>
            </a:fillRef>
            <a:effectRef idx="0">
              <a:schemeClr val="dk1"/>
            </a:effectRef>
            <a:fontRef idx="minor">
              <a:schemeClr val="tx1"/>
            </a:fontRef>
          </p:style>
        </p:cxnSp>
        <p:cxnSp>
          <p:nvCxnSpPr>
            <p:cNvPr id="77" name="Straight Connector 76"/>
            <p:cNvCxnSpPr/>
            <p:nvPr/>
          </p:nvCxnSpPr>
          <p:spPr>
            <a:xfrm rot="5400000">
              <a:off x="4686300" y="4991100"/>
              <a:ext cx="2209800" cy="1588"/>
            </a:xfrm>
            <a:prstGeom prst="line">
              <a:avLst/>
            </a:prstGeom>
          </p:spPr>
          <p:style>
            <a:lnRef idx="1">
              <a:schemeClr val="dk1"/>
            </a:lnRef>
            <a:fillRef idx="0">
              <a:schemeClr val="dk1"/>
            </a:fillRef>
            <a:effectRef idx="0">
              <a:schemeClr val="dk1"/>
            </a:effectRef>
            <a:fontRef idx="minor">
              <a:schemeClr val="tx1"/>
            </a:fontRef>
          </p:style>
        </p:cxnSp>
        <p:sp>
          <p:nvSpPr>
            <p:cNvPr id="78" name="Freeform 77"/>
            <p:cNvSpPr/>
            <p:nvPr/>
          </p:nvSpPr>
          <p:spPr>
            <a:xfrm>
              <a:off x="5431536" y="3822192"/>
              <a:ext cx="292608" cy="438912"/>
            </a:xfrm>
            <a:custGeom>
              <a:avLst/>
              <a:gdLst>
                <a:gd name="connsiteX0" fmla="*/ 0 w 292608"/>
                <a:gd name="connsiteY0" fmla="*/ 0 h 438912"/>
                <a:gd name="connsiteX1" fmla="*/ 128016 w 292608"/>
                <a:gd name="connsiteY1" fmla="*/ 429768 h 438912"/>
                <a:gd name="connsiteX2" fmla="*/ 292608 w 292608"/>
                <a:gd name="connsiteY2" fmla="*/ 54864 h 438912"/>
              </a:gdLst>
              <a:ahLst/>
              <a:cxnLst>
                <a:cxn ang="0">
                  <a:pos x="connsiteX0" y="connsiteY0"/>
                </a:cxn>
                <a:cxn ang="0">
                  <a:pos x="connsiteX1" y="connsiteY1"/>
                </a:cxn>
                <a:cxn ang="0">
                  <a:pos x="connsiteX2" y="connsiteY2"/>
                </a:cxn>
              </a:cxnLst>
              <a:rect l="l" t="t" r="r" b="b"/>
              <a:pathLst>
                <a:path w="292608" h="438912">
                  <a:moveTo>
                    <a:pt x="0" y="0"/>
                  </a:moveTo>
                  <a:cubicBezTo>
                    <a:pt x="39624" y="210312"/>
                    <a:pt x="79248" y="420624"/>
                    <a:pt x="128016" y="429768"/>
                  </a:cubicBezTo>
                  <a:cubicBezTo>
                    <a:pt x="176784" y="438912"/>
                    <a:pt x="234696" y="246888"/>
                    <a:pt x="292608" y="5486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111" name="Group 110"/>
          <p:cNvGrpSpPr/>
          <p:nvPr/>
        </p:nvGrpSpPr>
        <p:grpSpPr>
          <a:xfrm>
            <a:off x="2971800" y="4876006"/>
            <a:ext cx="1600200" cy="1600994"/>
            <a:chOff x="1600200" y="4343400"/>
            <a:chExt cx="1600200" cy="1600994"/>
          </a:xfrm>
        </p:grpSpPr>
        <p:sp>
          <p:nvSpPr>
            <p:cNvPr id="95" name="Oval 94"/>
            <p:cNvSpPr/>
            <p:nvPr/>
          </p:nvSpPr>
          <p:spPr>
            <a:xfrm>
              <a:off x="1600200" y="4343400"/>
              <a:ext cx="1600200" cy="16002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3" name="Line 115"/>
            <p:cNvSpPr>
              <a:spLocks noChangeShapeType="1"/>
            </p:cNvSpPr>
            <p:nvPr/>
          </p:nvSpPr>
          <p:spPr bwMode="auto">
            <a:xfrm>
              <a:off x="1752600" y="5181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4" name="Line 115"/>
            <p:cNvSpPr>
              <a:spLocks noChangeShapeType="1"/>
            </p:cNvSpPr>
            <p:nvPr/>
          </p:nvSpPr>
          <p:spPr bwMode="auto">
            <a:xfrm>
              <a:off x="2057400" y="5181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5" name="Line 115"/>
            <p:cNvSpPr>
              <a:spLocks noChangeShapeType="1"/>
            </p:cNvSpPr>
            <p:nvPr/>
          </p:nvSpPr>
          <p:spPr bwMode="auto">
            <a:xfrm>
              <a:off x="2362200" y="5181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6" name="Line 115"/>
            <p:cNvSpPr>
              <a:spLocks noChangeShapeType="1"/>
            </p:cNvSpPr>
            <p:nvPr/>
          </p:nvSpPr>
          <p:spPr bwMode="auto">
            <a:xfrm>
              <a:off x="2667000" y="5181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7" name="Line 115"/>
            <p:cNvSpPr>
              <a:spLocks noChangeShapeType="1"/>
            </p:cNvSpPr>
            <p:nvPr/>
          </p:nvSpPr>
          <p:spPr bwMode="auto">
            <a:xfrm rot="16200000">
              <a:off x="2362200" y="4876800"/>
              <a:ext cx="6096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88" name="Line 115"/>
            <p:cNvSpPr>
              <a:spLocks noChangeShapeType="1"/>
            </p:cNvSpPr>
            <p:nvPr/>
          </p:nvSpPr>
          <p:spPr bwMode="auto">
            <a:xfrm rot="16200000">
              <a:off x="2019300" y="4838700"/>
              <a:ext cx="685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98" name="Straight Connector 97"/>
            <p:cNvCxnSpPr>
              <a:stCxn id="95" idx="1"/>
              <a:endCxn id="95" idx="3"/>
            </p:cNvCxnSpPr>
            <p:nvPr/>
          </p:nvCxnSpPr>
          <p:spPr>
            <a:xfrm rot="16200000" flipH="1">
              <a:off x="1268788" y="5143500"/>
              <a:ext cx="1131512" cy="1588"/>
            </a:xfrm>
            <a:prstGeom prst="line">
              <a:avLst/>
            </a:prstGeom>
          </p:spPr>
          <p:style>
            <a:lnRef idx="1">
              <a:schemeClr val="dk1"/>
            </a:lnRef>
            <a:fillRef idx="0">
              <a:schemeClr val="dk1"/>
            </a:fillRef>
            <a:effectRef idx="0">
              <a:schemeClr val="dk1"/>
            </a:effectRef>
            <a:fontRef idx="minor">
              <a:schemeClr val="tx1"/>
            </a:fontRef>
          </p:style>
        </p:cxnSp>
        <p:cxnSp>
          <p:nvCxnSpPr>
            <p:cNvPr id="100" name="Straight Connector 99"/>
            <p:cNvCxnSpPr/>
            <p:nvPr/>
          </p:nvCxnSpPr>
          <p:spPr>
            <a:xfrm rot="16200000" flipH="1">
              <a:off x="2171701" y="5143501"/>
              <a:ext cx="1295400" cy="1"/>
            </a:xfrm>
            <a:prstGeom prst="line">
              <a:avLst/>
            </a:prstGeom>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rot="5400000">
              <a:off x="1409700" y="5143500"/>
              <a:ext cx="1447800" cy="1588"/>
            </a:xfrm>
            <a:prstGeom prst="line">
              <a:avLst/>
            </a:prstGeom>
          </p:spPr>
          <p:style>
            <a:lnRef idx="1">
              <a:schemeClr val="dk1"/>
            </a:lnRef>
            <a:fillRef idx="0">
              <a:schemeClr val="dk1"/>
            </a:fillRef>
            <a:effectRef idx="0">
              <a:schemeClr val="dk1"/>
            </a:effectRef>
            <a:fontRef idx="minor">
              <a:schemeClr val="tx1"/>
            </a:fontRef>
          </p:style>
        </p:cxnSp>
        <p:cxnSp>
          <p:nvCxnSpPr>
            <p:cNvPr id="108" name="Straight Connector 107"/>
            <p:cNvCxnSpPr/>
            <p:nvPr/>
          </p:nvCxnSpPr>
          <p:spPr>
            <a:xfrm rot="5400000">
              <a:off x="1714500" y="5143500"/>
              <a:ext cx="1600200" cy="1588"/>
            </a:xfrm>
            <a:prstGeom prst="line">
              <a:avLst/>
            </a:prstGeom>
          </p:spPr>
          <p:style>
            <a:lnRef idx="1">
              <a:schemeClr val="dk1"/>
            </a:lnRef>
            <a:fillRef idx="0">
              <a:schemeClr val="dk1"/>
            </a:fillRef>
            <a:effectRef idx="0">
              <a:schemeClr val="dk1"/>
            </a:effectRef>
            <a:fontRef idx="minor">
              <a:schemeClr val="tx1"/>
            </a:fontRef>
          </p:style>
        </p:cxnSp>
        <p:sp>
          <p:nvSpPr>
            <p:cNvPr id="109" name="Freeform 108"/>
            <p:cNvSpPr/>
            <p:nvPr/>
          </p:nvSpPr>
          <p:spPr>
            <a:xfrm>
              <a:off x="2203704" y="4370832"/>
              <a:ext cx="265176" cy="303276"/>
            </a:xfrm>
            <a:custGeom>
              <a:avLst/>
              <a:gdLst>
                <a:gd name="connsiteX0" fmla="*/ 0 w 265176"/>
                <a:gd name="connsiteY0" fmla="*/ 9144 h 303276"/>
                <a:gd name="connsiteX1" fmla="*/ 155448 w 265176"/>
                <a:gd name="connsiteY1" fmla="*/ 301752 h 303276"/>
                <a:gd name="connsiteX2" fmla="*/ 265176 w 265176"/>
                <a:gd name="connsiteY2" fmla="*/ 0 h 303276"/>
              </a:gdLst>
              <a:ahLst/>
              <a:cxnLst>
                <a:cxn ang="0">
                  <a:pos x="connsiteX0" y="connsiteY0"/>
                </a:cxn>
                <a:cxn ang="0">
                  <a:pos x="connsiteX1" y="connsiteY1"/>
                </a:cxn>
                <a:cxn ang="0">
                  <a:pos x="connsiteX2" y="connsiteY2"/>
                </a:cxn>
              </a:cxnLst>
              <a:rect l="l" t="t" r="r" b="b"/>
              <a:pathLst>
                <a:path w="265176" h="303276">
                  <a:moveTo>
                    <a:pt x="0" y="9144"/>
                  </a:moveTo>
                  <a:cubicBezTo>
                    <a:pt x="55626" y="156210"/>
                    <a:pt x="111252" y="303276"/>
                    <a:pt x="155448" y="301752"/>
                  </a:cubicBezTo>
                  <a:cubicBezTo>
                    <a:pt x="199644" y="300228"/>
                    <a:pt x="232410" y="150114"/>
                    <a:pt x="265176"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0" name="Freeform 109"/>
            <p:cNvSpPr/>
            <p:nvPr/>
          </p:nvSpPr>
          <p:spPr>
            <a:xfrm>
              <a:off x="2587752" y="4370832"/>
              <a:ext cx="210312" cy="356616"/>
            </a:xfrm>
            <a:custGeom>
              <a:avLst/>
              <a:gdLst>
                <a:gd name="connsiteX0" fmla="*/ 0 w 210312"/>
                <a:gd name="connsiteY0" fmla="*/ 0 h 356616"/>
                <a:gd name="connsiteX1" fmla="*/ 73152 w 210312"/>
                <a:gd name="connsiteY1" fmla="*/ 338328 h 356616"/>
                <a:gd name="connsiteX2" fmla="*/ 210312 w 210312"/>
                <a:gd name="connsiteY2" fmla="*/ 109728 h 356616"/>
              </a:gdLst>
              <a:ahLst/>
              <a:cxnLst>
                <a:cxn ang="0">
                  <a:pos x="connsiteX0" y="connsiteY0"/>
                </a:cxn>
                <a:cxn ang="0">
                  <a:pos x="connsiteX1" y="connsiteY1"/>
                </a:cxn>
                <a:cxn ang="0">
                  <a:pos x="connsiteX2" y="connsiteY2"/>
                </a:cxn>
              </a:cxnLst>
              <a:rect l="l" t="t" r="r" b="b"/>
              <a:pathLst>
                <a:path w="210312" h="356616">
                  <a:moveTo>
                    <a:pt x="0" y="0"/>
                  </a:moveTo>
                  <a:cubicBezTo>
                    <a:pt x="19050" y="160020"/>
                    <a:pt x="38100" y="320040"/>
                    <a:pt x="73152" y="338328"/>
                  </a:cubicBezTo>
                  <a:cubicBezTo>
                    <a:pt x="108204" y="356616"/>
                    <a:pt x="159258" y="233172"/>
                    <a:pt x="210312" y="10972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124" name="Group 123"/>
          <p:cNvGrpSpPr/>
          <p:nvPr/>
        </p:nvGrpSpPr>
        <p:grpSpPr>
          <a:xfrm>
            <a:off x="5486400" y="4876006"/>
            <a:ext cx="1600200" cy="1600994"/>
            <a:chOff x="3505200" y="4343400"/>
            <a:chExt cx="1600200" cy="1600994"/>
          </a:xfrm>
        </p:grpSpPr>
        <p:sp>
          <p:nvSpPr>
            <p:cNvPr id="112" name="Oval 111"/>
            <p:cNvSpPr/>
            <p:nvPr/>
          </p:nvSpPr>
          <p:spPr>
            <a:xfrm>
              <a:off x="3505200" y="4343400"/>
              <a:ext cx="1600200" cy="16002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9" name="Line 115"/>
            <p:cNvSpPr>
              <a:spLocks noChangeShapeType="1"/>
            </p:cNvSpPr>
            <p:nvPr/>
          </p:nvSpPr>
          <p:spPr bwMode="auto">
            <a:xfrm>
              <a:off x="3657600" y="5181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90" name="Line 115"/>
            <p:cNvSpPr>
              <a:spLocks noChangeShapeType="1"/>
            </p:cNvSpPr>
            <p:nvPr/>
          </p:nvSpPr>
          <p:spPr bwMode="auto">
            <a:xfrm>
              <a:off x="3962400" y="5181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91" name="Line 115"/>
            <p:cNvSpPr>
              <a:spLocks noChangeShapeType="1"/>
            </p:cNvSpPr>
            <p:nvPr/>
          </p:nvSpPr>
          <p:spPr bwMode="auto">
            <a:xfrm>
              <a:off x="4267200" y="5181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92" name="Line 115"/>
            <p:cNvSpPr>
              <a:spLocks noChangeShapeType="1"/>
            </p:cNvSpPr>
            <p:nvPr/>
          </p:nvSpPr>
          <p:spPr bwMode="auto">
            <a:xfrm>
              <a:off x="4572000" y="5181600"/>
              <a:ext cx="3048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93" name="Line 115"/>
            <p:cNvSpPr>
              <a:spLocks noChangeShapeType="1"/>
            </p:cNvSpPr>
            <p:nvPr/>
          </p:nvSpPr>
          <p:spPr bwMode="auto">
            <a:xfrm rot="16200000">
              <a:off x="4229099" y="4838701"/>
              <a:ext cx="685801"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94" name="Line 115"/>
            <p:cNvSpPr>
              <a:spLocks noChangeShapeType="1"/>
            </p:cNvSpPr>
            <p:nvPr/>
          </p:nvSpPr>
          <p:spPr bwMode="auto">
            <a:xfrm rot="16200000">
              <a:off x="3962400" y="5486400"/>
              <a:ext cx="609600"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US"/>
            </a:p>
          </p:txBody>
        </p:sp>
        <p:cxnSp>
          <p:nvCxnSpPr>
            <p:cNvPr id="114" name="Straight Connector 113"/>
            <p:cNvCxnSpPr>
              <a:stCxn id="112" idx="1"/>
              <a:endCxn id="112" idx="3"/>
            </p:cNvCxnSpPr>
            <p:nvPr/>
          </p:nvCxnSpPr>
          <p:spPr>
            <a:xfrm rot="16200000" flipH="1">
              <a:off x="3173788" y="5143500"/>
              <a:ext cx="1131512" cy="1588"/>
            </a:xfrm>
            <a:prstGeom prst="line">
              <a:avLst/>
            </a:prstGeom>
          </p:spPr>
          <p:style>
            <a:lnRef idx="1">
              <a:schemeClr val="dk1"/>
            </a:lnRef>
            <a:fillRef idx="0">
              <a:schemeClr val="dk1"/>
            </a:fillRef>
            <a:effectRef idx="0">
              <a:schemeClr val="dk1"/>
            </a:effectRef>
            <a:fontRef idx="minor">
              <a:schemeClr val="tx1"/>
            </a:fontRef>
          </p:style>
        </p:cxnSp>
        <p:cxnSp>
          <p:nvCxnSpPr>
            <p:cNvPr id="116" name="Straight Connector 115"/>
            <p:cNvCxnSpPr/>
            <p:nvPr/>
          </p:nvCxnSpPr>
          <p:spPr>
            <a:xfrm rot="5400000">
              <a:off x="3315097" y="5143103"/>
              <a:ext cx="1447800" cy="794"/>
            </a:xfrm>
            <a:prstGeom prst="line">
              <a:avLst/>
            </a:prstGeom>
          </p:spPr>
          <p:style>
            <a:lnRef idx="1">
              <a:schemeClr val="dk1"/>
            </a:lnRef>
            <a:fillRef idx="0">
              <a:schemeClr val="dk1"/>
            </a:fillRef>
            <a:effectRef idx="0">
              <a:schemeClr val="dk1"/>
            </a:effectRef>
            <a:fontRef idx="minor">
              <a:schemeClr val="tx1"/>
            </a:fontRef>
          </p:style>
        </p:cxnSp>
        <p:cxnSp>
          <p:nvCxnSpPr>
            <p:cNvPr id="119" name="Straight Connector 118"/>
            <p:cNvCxnSpPr/>
            <p:nvPr/>
          </p:nvCxnSpPr>
          <p:spPr>
            <a:xfrm rot="5400000">
              <a:off x="4076700" y="5143500"/>
              <a:ext cx="1295400" cy="1588"/>
            </a:xfrm>
            <a:prstGeom prst="line">
              <a:avLst/>
            </a:prstGeom>
          </p:spPr>
          <p:style>
            <a:lnRef idx="1">
              <a:schemeClr val="dk1"/>
            </a:lnRef>
            <a:fillRef idx="0">
              <a:schemeClr val="dk1"/>
            </a:fillRef>
            <a:effectRef idx="0">
              <a:schemeClr val="dk1"/>
            </a:effectRef>
            <a:fontRef idx="minor">
              <a:schemeClr val="tx1"/>
            </a:fontRef>
          </p:style>
        </p:cxnSp>
        <p:cxnSp>
          <p:nvCxnSpPr>
            <p:cNvPr id="121" name="Straight Connector 120"/>
            <p:cNvCxnSpPr/>
            <p:nvPr/>
          </p:nvCxnSpPr>
          <p:spPr>
            <a:xfrm rot="5400000">
              <a:off x="3619500" y="5143500"/>
              <a:ext cx="1600200" cy="1588"/>
            </a:xfrm>
            <a:prstGeom prst="line">
              <a:avLst/>
            </a:prstGeom>
          </p:spPr>
          <p:style>
            <a:lnRef idx="1">
              <a:schemeClr val="dk1"/>
            </a:lnRef>
            <a:fillRef idx="0">
              <a:schemeClr val="dk1"/>
            </a:fillRef>
            <a:effectRef idx="0">
              <a:schemeClr val="dk1"/>
            </a:effectRef>
            <a:fontRef idx="minor">
              <a:schemeClr val="tx1"/>
            </a:fontRef>
          </p:style>
        </p:cxnSp>
        <p:sp>
          <p:nvSpPr>
            <p:cNvPr id="122" name="Freeform 121"/>
            <p:cNvSpPr/>
            <p:nvPr/>
          </p:nvSpPr>
          <p:spPr>
            <a:xfrm>
              <a:off x="4087368" y="5565648"/>
              <a:ext cx="292608" cy="368808"/>
            </a:xfrm>
            <a:custGeom>
              <a:avLst/>
              <a:gdLst>
                <a:gd name="connsiteX0" fmla="*/ 0 w 292608"/>
                <a:gd name="connsiteY0" fmla="*/ 350520 h 368808"/>
                <a:gd name="connsiteX1" fmla="*/ 182880 w 292608"/>
                <a:gd name="connsiteY1" fmla="*/ 3048 h 368808"/>
                <a:gd name="connsiteX2" fmla="*/ 292608 w 292608"/>
                <a:gd name="connsiteY2" fmla="*/ 368808 h 368808"/>
              </a:gdLst>
              <a:ahLst/>
              <a:cxnLst>
                <a:cxn ang="0">
                  <a:pos x="connsiteX0" y="connsiteY0"/>
                </a:cxn>
                <a:cxn ang="0">
                  <a:pos x="connsiteX1" y="connsiteY1"/>
                </a:cxn>
                <a:cxn ang="0">
                  <a:pos x="connsiteX2" y="connsiteY2"/>
                </a:cxn>
              </a:cxnLst>
              <a:rect l="l" t="t" r="r" b="b"/>
              <a:pathLst>
                <a:path w="292608" h="368808">
                  <a:moveTo>
                    <a:pt x="0" y="350520"/>
                  </a:moveTo>
                  <a:cubicBezTo>
                    <a:pt x="67056" y="175260"/>
                    <a:pt x="134112" y="0"/>
                    <a:pt x="182880" y="3048"/>
                  </a:cubicBezTo>
                  <a:cubicBezTo>
                    <a:pt x="231648" y="6096"/>
                    <a:pt x="262128" y="187452"/>
                    <a:pt x="292608" y="36880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3" name="Freeform 122"/>
            <p:cNvSpPr/>
            <p:nvPr/>
          </p:nvSpPr>
          <p:spPr>
            <a:xfrm>
              <a:off x="4471416" y="4361688"/>
              <a:ext cx="219456" cy="371856"/>
            </a:xfrm>
            <a:custGeom>
              <a:avLst/>
              <a:gdLst>
                <a:gd name="connsiteX0" fmla="*/ 0 w 219456"/>
                <a:gd name="connsiteY0" fmla="*/ 0 h 371856"/>
                <a:gd name="connsiteX1" fmla="*/ 91440 w 219456"/>
                <a:gd name="connsiteY1" fmla="*/ 356616 h 371856"/>
                <a:gd name="connsiteX2" fmla="*/ 219456 w 219456"/>
                <a:gd name="connsiteY2" fmla="*/ 91440 h 371856"/>
              </a:gdLst>
              <a:ahLst/>
              <a:cxnLst>
                <a:cxn ang="0">
                  <a:pos x="connsiteX0" y="connsiteY0"/>
                </a:cxn>
                <a:cxn ang="0">
                  <a:pos x="connsiteX1" y="connsiteY1"/>
                </a:cxn>
                <a:cxn ang="0">
                  <a:pos x="connsiteX2" y="connsiteY2"/>
                </a:cxn>
              </a:cxnLst>
              <a:rect l="l" t="t" r="r" b="b"/>
              <a:pathLst>
                <a:path w="219456" h="371856">
                  <a:moveTo>
                    <a:pt x="0" y="0"/>
                  </a:moveTo>
                  <a:cubicBezTo>
                    <a:pt x="27432" y="170688"/>
                    <a:pt x="54864" y="341376"/>
                    <a:pt x="91440" y="356616"/>
                  </a:cubicBezTo>
                  <a:cubicBezTo>
                    <a:pt x="128016" y="371856"/>
                    <a:pt x="173736" y="231648"/>
                    <a:pt x="219456" y="9144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sp>
        <p:nvSpPr>
          <p:cNvPr id="125" name="TextBox 124"/>
          <p:cNvSpPr txBox="1"/>
          <p:nvPr/>
        </p:nvSpPr>
        <p:spPr>
          <a:xfrm>
            <a:off x="2514600" y="381000"/>
            <a:ext cx="300082" cy="369332"/>
          </a:xfrm>
          <a:prstGeom prst="rect">
            <a:avLst/>
          </a:prstGeom>
          <a:noFill/>
        </p:spPr>
        <p:txBody>
          <a:bodyPr wrap="none" rtlCol="0">
            <a:spAutoFit/>
          </a:bodyPr>
          <a:lstStyle/>
          <a:p>
            <a:r>
              <a:rPr lang="en-US" dirty="0" smtClean="0"/>
              <a:t>9</a:t>
            </a:r>
            <a:endParaRPr lang="en-US" dirty="0"/>
          </a:p>
        </p:txBody>
      </p:sp>
      <p:sp>
        <p:nvSpPr>
          <p:cNvPr id="126" name="TextBox 125"/>
          <p:cNvSpPr txBox="1"/>
          <p:nvPr/>
        </p:nvSpPr>
        <p:spPr>
          <a:xfrm>
            <a:off x="4876800" y="381000"/>
            <a:ext cx="415498" cy="369332"/>
          </a:xfrm>
          <a:prstGeom prst="rect">
            <a:avLst/>
          </a:prstGeom>
          <a:noFill/>
        </p:spPr>
        <p:txBody>
          <a:bodyPr wrap="none" rtlCol="0">
            <a:spAutoFit/>
          </a:bodyPr>
          <a:lstStyle/>
          <a:p>
            <a:r>
              <a:rPr lang="en-US" dirty="0" smtClean="0"/>
              <a:t>10</a:t>
            </a:r>
            <a:endParaRPr lang="en-US" dirty="0"/>
          </a:p>
        </p:txBody>
      </p:sp>
      <p:sp>
        <p:nvSpPr>
          <p:cNvPr id="127" name="TextBox 126"/>
          <p:cNvSpPr txBox="1"/>
          <p:nvPr/>
        </p:nvSpPr>
        <p:spPr>
          <a:xfrm>
            <a:off x="2514600" y="2743200"/>
            <a:ext cx="415498" cy="369332"/>
          </a:xfrm>
          <a:prstGeom prst="rect">
            <a:avLst/>
          </a:prstGeom>
          <a:noFill/>
        </p:spPr>
        <p:txBody>
          <a:bodyPr wrap="none" rtlCol="0">
            <a:spAutoFit/>
          </a:bodyPr>
          <a:lstStyle/>
          <a:p>
            <a:r>
              <a:rPr lang="en-US" dirty="0" smtClean="0"/>
              <a:t>11</a:t>
            </a:r>
            <a:endParaRPr lang="en-US" dirty="0"/>
          </a:p>
        </p:txBody>
      </p:sp>
      <p:sp>
        <p:nvSpPr>
          <p:cNvPr id="128" name="TextBox 127"/>
          <p:cNvSpPr txBox="1"/>
          <p:nvPr/>
        </p:nvSpPr>
        <p:spPr>
          <a:xfrm>
            <a:off x="4953000" y="2667000"/>
            <a:ext cx="415498" cy="369332"/>
          </a:xfrm>
          <a:prstGeom prst="rect">
            <a:avLst/>
          </a:prstGeom>
          <a:noFill/>
        </p:spPr>
        <p:txBody>
          <a:bodyPr wrap="none" rtlCol="0">
            <a:spAutoFit/>
          </a:bodyPr>
          <a:lstStyle/>
          <a:p>
            <a:r>
              <a:rPr lang="en-US" dirty="0" smtClean="0"/>
              <a:t>12</a:t>
            </a:r>
            <a:endParaRPr lang="en-US" dirty="0"/>
          </a:p>
        </p:txBody>
      </p:sp>
      <p:sp>
        <p:nvSpPr>
          <p:cNvPr id="129" name="TextBox 128"/>
          <p:cNvSpPr txBox="1"/>
          <p:nvPr/>
        </p:nvSpPr>
        <p:spPr>
          <a:xfrm>
            <a:off x="2514600" y="4888468"/>
            <a:ext cx="415498" cy="369332"/>
          </a:xfrm>
          <a:prstGeom prst="rect">
            <a:avLst/>
          </a:prstGeom>
          <a:noFill/>
        </p:spPr>
        <p:txBody>
          <a:bodyPr wrap="none" rtlCol="0">
            <a:spAutoFit/>
          </a:bodyPr>
          <a:lstStyle/>
          <a:p>
            <a:r>
              <a:rPr lang="en-US" dirty="0" smtClean="0"/>
              <a:t>13</a:t>
            </a:r>
            <a:endParaRPr lang="en-US" dirty="0"/>
          </a:p>
        </p:txBody>
      </p:sp>
      <p:sp>
        <p:nvSpPr>
          <p:cNvPr id="130" name="TextBox 129"/>
          <p:cNvSpPr txBox="1"/>
          <p:nvPr/>
        </p:nvSpPr>
        <p:spPr>
          <a:xfrm>
            <a:off x="4953000" y="4812268"/>
            <a:ext cx="415498" cy="369332"/>
          </a:xfrm>
          <a:prstGeom prst="rect">
            <a:avLst/>
          </a:prstGeom>
          <a:noFill/>
        </p:spPr>
        <p:txBody>
          <a:bodyPr wrap="none" rtlCol="0">
            <a:spAutoFit/>
          </a:bodyPr>
          <a:lstStyle/>
          <a:p>
            <a:r>
              <a:rPr lang="en-US" dirty="0" smtClean="0"/>
              <a:t>14</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a:t>
            </a:r>
            <a:endParaRPr lang="en-US" dirty="0"/>
          </a:p>
        </p:txBody>
      </p:sp>
      <p:sp>
        <p:nvSpPr>
          <p:cNvPr id="3" name="Content Placeholder 2"/>
          <p:cNvSpPr>
            <a:spLocks noGrp="1"/>
          </p:cNvSpPr>
          <p:nvPr>
            <p:ph idx="1"/>
          </p:nvPr>
        </p:nvSpPr>
        <p:spPr/>
        <p:txBody>
          <a:bodyPr/>
          <a:lstStyle/>
          <a:p>
            <a:r>
              <a:rPr lang="en-US" dirty="0" smtClean="0"/>
              <a:t>When t cuts are made across an n-faced clock, n of the form n=2(t+1)k and n=2(t+1)k-1, for some positive integer k, will always have solutions.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1447800" y="2654409"/>
            <a:ext cx="3276600" cy="4965591"/>
            <a:chOff x="1447800" y="1676400"/>
            <a:chExt cx="3276600" cy="4965591"/>
          </a:xfrm>
        </p:grpSpPr>
        <p:sp>
          <p:nvSpPr>
            <p:cNvPr id="4" name="Oval 3"/>
            <p:cNvSpPr/>
            <p:nvPr/>
          </p:nvSpPr>
          <p:spPr>
            <a:xfrm>
              <a:off x="1447800" y="2755791"/>
              <a:ext cx="3276600" cy="3033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736914" y="2919859"/>
              <a:ext cx="282450" cy="338554"/>
            </a:xfrm>
            <a:prstGeom prst="rect">
              <a:avLst/>
            </a:prstGeom>
            <a:noFill/>
          </p:spPr>
          <p:txBody>
            <a:bodyPr wrap="none" rtlCol="0">
              <a:spAutoFit/>
            </a:bodyPr>
            <a:lstStyle/>
            <a:p>
              <a:r>
                <a:rPr lang="en-US" sz="1600" dirty="0" smtClean="0"/>
                <a:t>k</a:t>
              </a:r>
              <a:endParaRPr lang="en-US" sz="1600" dirty="0"/>
            </a:p>
          </p:txBody>
        </p:sp>
        <p:sp>
          <p:nvSpPr>
            <p:cNvPr id="6" name="TextBox 5"/>
            <p:cNvSpPr txBox="1"/>
            <p:nvPr/>
          </p:nvSpPr>
          <p:spPr>
            <a:xfrm>
              <a:off x="2743200" y="2755791"/>
              <a:ext cx="808235" cy="338554"/>
            </a:xfrm>
            <a:prstGeom prst="rect">
              <a:avLst/>
            </a:prstGeom>
            <a:noFill/>
          </p:spPr>
          <p:txBody>
            <a:bodyPr wrap="none" rtlCol="0">
              <a:spAutoFit/>
            </a:bodyPr>
            <a:lstStyle/>
            <a:p>
              <a:r>
                <a:rPr lang="en-US" sz="1600" dirty="0" smtClean="0"/>
                <a:t>2(t+1)k</a:t>
              </a:r>
              <a:endParaRPr lang="en-US" sz="1600" dirty="0"/>
            </a:p>
          </p:txBody>
        </p:sp>
        <p:sp>
          <p:nvSpPr>
            <p:cNvPr id="7" name="TextBox 6"/>
            <p:cNvSpPr txBox="1"/>
            <p:nvPr/>
          </p:nvSpPr>
          <p:spPr>
            <a:xfrm>
              <a:off x="1981200" y="3014246"/>
              <a:ext cx="808235" cy="338554"/>
            </a:xfrm>
            <a:prstGeom prst="rect">
              <a:avLst/>
            </a:prstGeom>
            <a:noFill/>
          </p:spPr>
          <p:txBody>
            <a:bodyPr wrap="none" rtlCol="0">
              <a:spAutoFit/>
            </a:bodyPr>
            <a:lstStyle/>
            <a:p>
              <a:r>
                <a:rPr lang="en-US" sz="1600" dirty="0" smtClean="0"/>
                <a:t>(2t+1)k</a:t>
              </a:r>
              <a:endParaRPr lang="en-US" sz="1600" dirty="0"/>
            </a:p>
          </p:txBody>
        </p:sp>
        <p:sp>
          <p:nvSpPr>
            <p:cNvPr id="8" name="TextBox 7"/>
            <p:cNvSpPr txBox="1"/>
            <p:nvPr/>
          </p:nvSpPr>
          <p:spPr>
            <a:xfrm>
              <a:off x="1722166" y="3377059"/>
              <a:ext cx="453970" cy="338554"/>
            </a:xfrm>
            <a:prstGeom prst="rect">
              <a:avLst/>
            </a:prstGeom>
            <a:noFill/>
          </p:spPr>
          <p:txBody>
            <a:bodyPr wrap="none" rtlCol="0">
              <a:spAutoFit/>
            </a:bodyPr>
            <a:lstStyle/>
            <a:p>
              <a:r>
                <a:rPr lang="en-US" sz="1600" dirty="0" smtClean="0"/>
                <a:t>2tk</a:t>
              </a:r>
              <a:endParaRPr lang="en-US" sz="1600" dirty="0"/>
            </a:p>
          </p:txBody>
        </p:sp>
        <p:sp>
          <p:nvSpPr>
            <p:cNvPr id="9" name="TextBox 8"/>
            <p:cNvSpPr txBox="1"/>
            <p:nvPr/>
          </p:nvSpPr>
          <p:spPr>
            <a:xfrm>
              <a:off x="4038600" y="3289191"/>
              <a:ext cx="385042" cy="338554"/>
            </a:xfrm>
            <a:prstGeom prst="rect">
              <a:avLst/>
            </a:prstGeom>
            <a:noFill/>
          </p:spPr>
          <p:txBody>
            <a:bodyPr wrap="none" rtlCol="0">
              <a:spAutoFit/>
            </a:bodyPr>
            <a:lstStyle/>
            <a:p>
              <a:r>
                <a:rPr lang="en-US" sz="1600" dirty="0" smtClean="0"/>
                <a:t>2k</a:t>
              </a:r>
              <a:endParaRPr lang="en-US" sz="1600" dirty="0"/>
            </a:p>
          </p:txBody>
        </p:sp>
        <p:sp>
          <p:nvSpPr>
            <p:cNvPr id="10" name="TextBox 9"/>
            <p:cNvSpPr txBox="1"/>
            <p:nvPr/>
          </p:nvSpPr>
          <p:spPr>
            <a:xfrm rot="5400000">
              <a:off x="2679412" y="4520803"/>
              <a:ext cx="1066800" cy="584775"/>
            </a:xfrm>
            <a:prstGeom prst="rect">
              <a:avLst/>
            </a:prstGeom>
            <a:noFill/>
          </p:spPr>
          <p:txBody>
            <a:bodyPr wrap="square" rtlCol="0">
              <a:spAutoFit/>
            </a:bodyPr>
            <a:lstStyle/>
            <a:p>
              <a:r>
                <a:rPr lang="en-US" sz="3200" dirty="0" smtClean="0"/>
                <a:t>. . .</a:t>
              </a:r>
              <a:endParaRPr lang="en-US" sz="3200" dirty="0"/>
            </a:p>
          </p:txBody>
        </p:sp>
        <p:sp>
          <p:nvSpPr>
            <p:cNvPr id="11" name="TextBox 10"/>
            <p:cNvSpPr txBox="1"/>
            <p:nvPr/>
          </p:nvSpPr>
          <p:spPr>
            <a:xfrm>
              <a:off x="2732231" y="5422791"/>
              <a:ext cx="705642" cy="338554"/>
            </a:xfrm>
            <a:prstGeom prst="rect">
              <a:avLst/>
            </a:prstGeom>
            <a:noFill/>
          </p:spPr>
          <p:txBody>
            <a:bodyPr wrap="none" rtlCol="0">
              <a:spAutoFit/>
            </a:bodyPr>
            <a:lstStyle/>
            <a:p>
              <a:r>
                <a:rPr lang="en-US" sz="1600" dirty="0" smtClean="0"/>
                <a:t>(t+1)k</a:t>
              </a:r>
              <a:endParaRPr lang="en-US" sz="1600" dirty="0"/>
            </a:p>
          </p:txBody>
        </p:sp>
        <p:sp>
          <p:nvSpPr>
            <p:cNvPr id="12" name="TextBox 11"/>
            <p:cNvSpPr txBox="1"/>
            <p:nvPr/>
          </p:nvSpPr>
          <p:spPr>
            <a:xfrm>
              <a:off x="2037558" y="5181600"/>
              <a:ext cx="705642" cy="338554"/>
            </a:xfrm>
            <a:prstGeom prst="rect">
              <a:avLst/>
            </a:prstGeom>
            <a:noFill/>
          </p:spPr>
          <p:txBody>
            <a:bodyPr wrap="none" rtlCol="0">
              <a:spAutoFit/>
            </a:bodyPr>
            <a:lstStyle/>
            <a:p>
              <a:r>
                <a:rPr lang="en-US" sz="1600" dirty="0" smtClean="0"/>
                <a:t>(t+2)k</a:t>
              </a:r>
              <a:endParaRPr lang="en-US" sz="1600" dirty="0"/>
            </a:p>
          </p:txBody>
        </p:sp>
        <p:sp>
          <p:nvSpPr>
            <p:cNvPr id="15" name="TextBox 14"/>
            <p:cNvSpPr txBox="1"/>
            <p:nvPr/>
          </p:nvSpPr>
          <p:spPr>
            <a:xfrm>
              <a:off x="4237510" y="3681859"/>
              <a:ext cx="385042" cy="338554"/>
            </a:xfrm>
            <a:prstGeom prst="rect">
              <a:avLst/>
            </a:prstGeom>
            <a:noFill/>
          </p:spPr>
          <p:txBody>
            <a:bodyPr wrap="none" rtlCol="0">
              <a:spAutoFit/>
            </a:bodyPr>
            <a:lstStyle/>
            <a:p>
              <a:r>
                <a:rPr lang="en-US" sz="1600" dirty="0" smtClean="0"/>
                <a:t>3k</a:t>
              </a:r>
              <a:endParaRPr lang="en-US" sz="1600" dirty="0"/>
            </a:p>
          </p:txBody>
        </p:sp>
        <p:sp>
          <p:nvSpPr>
            <p:cNvPr id="18" name="TextBox 17"/>
            <p:cNvSpPr txBox="1"/>
            <p:nvPr/>
          </p:nvSpPr>
          <p:spPr>
            <a:xfrm>
              <a:off x="3534822" y="5257800"/>
              <a:ext cx="351378" cy="338554"/>
            </a:xfrm>
            <a:prstGeom prst="rect">
              <a:avLst/>
            </a:prstGeom>
            <a:noFill/>
          </p:spPr>
          <p:txBody>
            <a:bodyPr wrap="none" rtlCol="0">
              <a:spAutoFit/>
            </a:bodyPr>
            <a:lstStyle/>
            <a:p>
              <a:r>
                <a:rPr lang="en-US" sz="1600" dirty="0" err="1" smtClean="0"/>
                <a:t>tk</a:t>
              </a:r>
              <a:endParaRPr lang="en-US" sz="1600" dirty="0"/>
            </a:p>
          </p:txBody>
        </p:sp>
        <p:sp>
          <p:nvSpPr>
            <p:cNvPr id="19" name="TextBox 18"/>
            <p:cNvSpPr txBox="1"/>
            <p:nvPr/>
          </p:nvSpPr>
          <p:spPr>
            <a:xfrm>
              <a:off x="1665431" y="4843046"/>
              <a:ext cx="705642" cy="338554"/>
            </a:xfrm>
            <a:prstGeom prst="rect">
              <a:avLst/>
            </a:prstGeom>
            <a:noFill/>
          </p:spPr>
          <p:txBody>
            <a:bodyPr wrap="none" rtlCol="0">
              <a:spAutoFit/>
            </a:bodyPr>
            <a:lstStyle/>
            <a:p>
              <a:r>
                <a:rPr lang="en-US" sz="1600" dirty="0" smtClean="0"/>
                <a:t>(t+3)k</a:t>
              </a:r>
              <a:endParaRPr lang="en-US" sz="1600" dirty="0"/>
            </a:p>
          </p:txBody>
        </p:sp>
        <p:sp>
          <p:nvSpPr>
            <p:cNvPr id="21" name="Arc 20"/>
            <p:cNvSpPr/>
            <p:nvPr/>
          </p:nvSpPr>
          <p:spPr>
            <a:xfrm rot="8410077">
              <a:off x="2599900" y="1676400"/>
              <a:ext cx="1776844" cy="1729278"/>
            </a:xfrm>
            <a:prstGeom prst="arc">
              <a:avLst>
                <a:gd name="adj1" fmla="val 15706450"/>
                <a:gd name="adj2" fmla="val 1193095"/>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8" name="Freeform 27"/>
            <p:cNvSpPr/>
            <p:nvPr/>
          </p:nvSpPr>
          <p:spPr>
            <a:xfrm>
              <a:off x="1871472" y="3252615"/>
              <a:ext cx="2651760" cy="603504"/>
            </a:xfrm>
            <a:custGeom>
              <a:avLst/>
              <a:gdLst>
                <a:gd name="connsiteX0" fmla="*/ 0 w 2651760"/>
                <a:gd name="connsiteY0" fmla="*/ 0 h 603504"/>
                <a:gd name="connsiteX1" fmla="*/ 1417320 w 2651760"/>
                <a:gd name="connsiteY1" fmla="*/ 548640 h 603504"/>
                <a:gd name="connsiteX2" fmla="*/ 2651760 w 2651760"/>
                <a:gd name="connsiteY2" fmla="*/ 329184 h 603504"/>
              </a:gdLst>
              <a:ahLst/>
              <a:cxnLst>
                <a:cxn ang="0">
                  <a:pos x="connsiteX0" y="connsiteY0"/>
                </a:cxn>
                <a:cxn ang="0">
                  <a:pos x="connsiteX1" y="connsiteY1"/>
                </a:cxn>
                <a:cxn ang="0">
                  <a:pos x="connsiteX2" y="connsiteY2"/>
                </a:cxn>
              </a:cxnLst>
              <a:rect l="l" t="t" r="r" b="b"/>
              <a:pathLst>
                <a:path w="2651760" h="603504">
                  <a:moveTo>
                    <a:pt x="0" y="0"/>
                  </a:moveTo>
                  <a:cubicBezTo>
                    <a:pt x="487680" y="246888"/>
                    <a:pt x="975360" y="493776"/>
                    <a:pt x="1417320" y="548640"/>
                  </a:cubicBezTo>
                  <a:cubicBezTo>
                    <a:pt x="1859280" y="603504"/>
                    <a:pt x="2255520" y="466344"/>
                    <a:pt x="2651760" y="32918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9" name="Freeform 28"/>
            <p:cNvSpPr/>
            <p:nvPr/>
          </p:nvSpPr>
          <p:spPr>
            <a:xfrm>
              <a:off x="1606296" y="3627519"/>
              <a:ext cx="3090672" cy="670560"/>
            </a:xfrm>
            <a:custGeom>
              <a:avLst/>
              <a:gdLst>
                <a:gd name="connsiteX0" fmla="*/ 0 w 3090672"/>
                <a:gd name="connsiteY0" fmla="*/ 0 h 670560"/>
                <a:gd name="connsiteX1" fmla="*/ 1344168 w 3090672"/>
                <a:gd name="connsiteY1" fmla="*/ 612648 h 670560"/>
                <a:gd name="connsiteX2" fmla="*/ 3090672 w 3090672"/>
                <a:gd name="connsiteY2" fmla="*/ 347472 h 670560"/>
              </a:gdLst>
              <a:ahLst/>
              <a:cxnLst>
                <a:cxn ang="0">
                  <a:pos x="connsiteX0" y="connsiteY0"/>
                </a:cxn>
                <a:cxn ang="0">
                  <a:pos x="connsiteX1" y="connsiteY1"/>
                </a:cxn>
                <a:cxn ang="0">
                  <a:pos x="connsiteX2" y="connsiteY2"/>
                </a:cxn>
              </a:cxnLst>
              <a:rect l="l" t="t" r="r" b="b"/>
              <a:pathLst>
                <a:path w="3090672" h="670560">
                  <a:moveTo>
                    <a:pt x="0" y="0"/>
                  </a:moveTo>
                  <a:cubicBezTo>
                    <a:pt x="414528" y="277368"/>
                    <a:pt x="829056" y="554736"/>
                    <a:pt x="1344168" y="612648"/>
                  </a:cubicBezTo>
                  <a:cubicBezTo>
                    <a:pt x="1859280" y="670560"/>
                    <a:pt x="2474976" y="509016"/>
                    <a:pt x="3090672" y="34747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0" name="Arc 29"/>
            <p:cNvSpPr/>
            <p:nvPr/>
          </p:nvSpPr>
          <p:spPr>
            <a:xfrm>
              <a:off x="1828800" y="5041791"/>
              <a:ext cx="1676400" cy="1600200"/>
            </a:xfrm>
            <a:prstGeom prst="arc">
              <a:avLst>
                <a:gd name="adj1" fmla="val 12924111"/>
                <a:gd name="adj2" fmla="val 21191239"/>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Freeform 30"/>
            <p:cNvSpPr/>
            <p:nvPr/>
          </p:nvSpPr>
          <p:spPr>
            <a:xfrm>
              <a:off x="1569720" y="4723275"/>
              <a:ext cx="2551176" cy="733044"/>
            </a:xfrm>
            <a:custGeom>
              <a:avLst/>
              <a:gdLst>
                <a:gd name="connsiteX0" fmla="*/ 0 w 2551176"/>
                <a:gd name="connsiteY0" fmla="*/ 120396 h 733044"/>
                <a:gd name="connsiteX1" fmla="*/ 1463040 w 2551176"/>
                <a:gd name="connsiteY1" fmla="*/ 102108 h 733044"/>
                <a:gd name="connsiteX2" fmla="*/ 2551176 w 2551176"/>
                <a:gd name="connsiteY2" fmla="*/ 733044 h 733044"/>
              </a:gdLst>
              <a:ahLst/>
              <a:cxnLst>
                <a:cxn ang="0">
                  <a:pos x="connsiteX0" y="connsiteY0"/>
                </a:cxn>
                <a:cxn ang="0">
                  <a:pos x="connsiteX1" y="connsiteY1"/>
                </a:cxn>
                <a:cxn ang="0">
                  <a:pos x="connsiteX2" y="connsiteY2"/>
                </a:cxn>
              </a:cxnLst>
              <a:rect l="l" t="t" r="r" b="b"/>
              <a:pathLst>
                <a:path w="2551176" h="733044">
                  <a:moveTo>
                    <a:pt x="0" y="120396"/>
                  </a:moveTo>
                  <a:cubicBezTo>
                    <a:pt x="518922" y="60198"/>
                    <a:pt x="1037844" y="0"/>
                    <a:pt x="1463040" y="102108"/>
                  </a:cubicBezTo>
                  <a:cubicBezTo>
                    <a:pt x="1888236" y="204216"/>
                    <a:pt x="2219706" y="468630"/>
                    <a:pt x="2551176" y="73304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57" name="Group 56"/>
          <p:cNvGrpSpPr/>
          <p:nvPr/>
        </p:nvGrpSpPr>
        <p:grpSpPr>
          <a:xfrm>
            <a:off x="5105400" y="3733800"/>
            <a:ext cx="3276600" cy="3033889"/>
            <a:chOff x="5334000" y="2833511"/>
            <a:chExt cx="3276600" cy="3033889"/>
          </a:xfrm>
        </p:grpSpPr>
        <p:sp>
          <p:nvSpPr>
            <p:cNvPr id="35" name="Oval 34"/>
            <p:cNvSpPr/>
            <p:nvPr/>
          </p:nvSpPr>
          <p:spPr>
            <a:xfrm>
              <a:off x="5334000" y="2833511"/>
              <a:ext cx="3276600" cy="3033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7543800" y="3062111"/>
              <a:ext cx="450764" cy="338554"/>
            </a:xfrm>
            <a:prstGeom prst="rect">
              <a:avLst/>
            </a:prstGeom>
            <a:noFill/>
          </p:spPr>
          <p:txBody>
            <a:bodyPr wrap="none" rtlCol="0">
              <a:spAutoFit/>
            </a:bodyPr>
            <a:lstStyle/>
            <a:p>
              <a:r>
                <a:rPr lang="en-US" sz="1600" dirty="0" smtClean="0"/>
                <a:t>k-1</a:t>
              </a:r>
              <a:endParaRPr lang="en-US" sz="1600" dirty="0"/>
            </a:p>
          </p:txBody>
        </p:sp>
        <p:sp>
          <p:nvSpPr>
            <p:cNvPr id="37" name="TextBox 36"/>
            <p:cNvSpPr txBox="1"/>
            <p:nvPr/>
          </p:nvSpPr>
          <p:spPr>
            <a:xfrm>
              <a:off x="6096000" y="2973320"/>
              <a:ext cx="976549" cy="338554"/>
            </a:xfrm>
            <a:prstGeom prst="rect">
              <a:avLst/>
            </a:prstGeom>
            <a:noFill/>
          </p:spPr>
          <p:txBody>
            <a:bodyPr wrap="none" rtlCol="0">
              <a:spAutoFit/>
            </a:bodyPr>
            <a:lstStyle/>
            <a:p>
              <a:r>
                <a:rPr lang="en-US" sz="1600" dirty="0" smtClean="0"/>
                <a:t>(2t+1)k-1</a:t>
              </a:r>
              <a:endParaRPr lang="en-US" sz="1600" dirty="0"/>
            </a:p>
          </p:txBody>
        </p:sp>
        <p:sp>
          <p:nvSpPr>
            <p:cNvPr id="38" name="TextBox 37"/>
            <p:cNvSpPr txBox="1"/>
            <p:nvPr/>
          </p:nvSpPr>
          <p:spPr>
            <a:xfrm>
              <a:off x="5638800" y="3430520"/>
              <a:ext cx="622286" cy="338554"/>
            </a:xfrm>
            <a:prstGeom prst="rect">
              <a:avLst/>
            </a:prstGeom>
            <a:noFill/>
          </p:spPr>
          <p:txBody>
            <a:bodyPr wrap="none" rtlCol="0">
              <a:spAutoFit/>
            </a:bodyPr>
            <a:lstStyle/>
            <a:p>
              <a:r>
                <a:rPr lang="en-US" sz="1600" dirty="0" smtClean="0"/>
                <a:t>2tk-1</a:t>
              </a:r>
              <a:endParaRPr lang="en-US" sz="1600" dirty="0"/>
            </a:p>
          </p:txBody>
        </p:sp>
        <p:sp>
          <p:nvSpPr>
            <p:cNvPr id="40" name="TextBox 39"/>
            <p:cNvSpPr txBox="1"/>
            <p:nvPr/>
          </p:nvSpPr>
          <p:spPr>
            <a:xfrm>
              <a:off x="7696200" y="3430520"/>
              <a:ext cx="553357" cy="338554"/>
            </a:xfrm>
            <a:prstGeom prst="rect">
              <a:avLst/>
            </a:prstGeom>
            <a:noFill/>
          </p:spPr>
          <p:txBody>
            <a:bodyPr wrap="none" rtlCol="0">
              <a:spAutoFit/>
            </a:bodyPr>
            <a:lstStyle/>
            <a:p>
              <a:r>
                <a:rPr lang="en-US" sz="1600" dirty="0" smtClean="0"/>
                <a:t>2k-1</a:t>
              </a:r>
              <a:endParaRPr lang="en-US" sz="1600" dirty="0"/>
            </a:p>
          </p:txBody>
        </p:sp>
        <p:sp>
          <p:nvSpPr>
            <p:cNvPr id="41" name="TextBox 40"/>
            <p:cNvSpPr txBox="1"/>
            <p:nvPr/>
          </p:nvSpPr>
          <p:spPr>
            <a:xfrm rot="5400000">
              <a:off x="6565612" y="4281133"/>
              <a:ext cx="1066800" cy="584775"/>
            </a:xfrm>
            <a:prstGeom prst="rect">
              <a:avLst/>
            </a:prstGeom>
            <a:noFill/>
          </p:spPr>
          <p:txBody>
            <a:bodyPr wrap="square" rtlCol="0">
              <a:spAutoFit/>
            </a:bodyPr>
            <a:lstStyle/>
            <a:p>
              <a:r>
                <a:rPr lang="en-US" sz="3200" dirty="0" smtClean="0"/>
                <a:t>. . .</a:t>
              </a:r>
              <a:endParaRPr lang="en-US" sz="3200" dirty="0"/>
            </a:p>
          </p:txBody>
        </p:sp>
        <p:sp>
          <p:nvSpPr>
            <p:cNvPr id="42" name="TextBox 41"/>
            <p:cNvSpPr txBox="1"/>
            <p:nvPr/>
          </p:nvSpPr>
          <p:spPr>
            <a:xfrm>
              <a:off x="7405106" y="5301766"/>
              <a:ext cx="519694" cy="338554"/>
            </a:xfrm>
            <a:prstGeom prst="rect">
              <a:avLst/>
            </a:prstGeom>
            <a:noFill/>
          </p:spPr>
          <p:txBody>
            <a:bodyPr wrap="none" rtlCol="0">
              <a:spAutoFit/>
            </a:bodyPr>
            <a:lstStyle/>
            <a:p>
              <a:r>
                <a:rPr lang="en-US" sz="1600" dirty="0" smtClean="0"/>
                <a:t>tk-1</a:t>
              </a:r>
              <a:endParaRPr lang="en-US" sz="1600" dirty="0"/>
            </a:p>
          </p:txBody>
        </p:sp>
        <p:sp>
          <p:nvSpPr>
            <p:cNvPr id="43" name="TextBox 42"/>
            <p:cNvSpPr txBox="1"/>
            <p:nvPr/>
          </p:nvSpPr>
          <p:spPr>
            <a:xfrm>
              <a:off x="5892786" y="5301766"/>
              <a:ext cx="873957" cy="338554"/>
            </a:xfrm>
            <a:prstGeom prst="rect">
              <a:avLst/>
            </a:prstGeom>
            <a:noFill/>
          </p:spPr>
          <p:txBody>
            <a:bodyPr wrap="none" rtlCol="0">
              <a:spAutoFit/>
            </a:bodyPr>
            <a:lstStyle/>
            <a:p>
              <a:r>
                <a:rPr lang="en-US" sz="1600" dirty="0" smtClean="0"/>
                <a:t>(t+2)k-1</a:t>
              </a:r>
              <a:endParaRPr lang="en-US" sz="1600" dirty="0"/>
            </a:p>
          </p:txBody>
        </p:sp>
        <p:sp>
          <p:nvSpPr>
            <p:cNvPr id="45" name="TextBox 44"/>
            <p:cNvSpPr txBox="1"/>
            <p:nvPr/>
          </p:nvSpPr>
          <p:spPr>
            <a:xfrm>
              <a:off x="7673152" y="4802120"/>
              <a:ext cx="819455" cy="338554"/>
            </a:xfrm>
            <a:prstGeom prst="rect">
              <a:avLst/>
            </a:prstGeom>
            <a:noFill/>
          </p:spPr>
          <p:txBody>
            <a:bodyPr wrap="none" rtlCol="0">
              <a:spAutoFit/>
            </a:bodyPr>
            <a:lstStyle/>
            <a:p>
              <a:r>
                <a:rPr lang="en-US" sz="1600" dirty="0" smtClean="0"/>
                <a:t>(t-1)k-1</a:t>
              </a:r>
              <a:endParaRPr lang="en-US" sz="1600" dirty="0"/>
            </a:p>
          </p:txBody>
        </p:sp>
        <p:sp>
          <p:nvSpPr>
            <p:cNvPr id="46" name="TextBox 45"/>
            <p:cNvSpPr txBox="1"/>
            <p:nvPr/>
          </p:nvSpPr>
          <p:spPr>
            <a:xfrm>
              <a:off x="5486400" y="4802120"/>
              <a:ext cx="873957" cy="338554"/>
            </a:xfrm>
            <a:prstGeom prst="rect">
              <a:avLst/>
            </a:prstGeom>
            <a:noFill/>
          </p:spPr>
          <p:txBody>
            <a:bodyPr wrap="none" rtlCol="0">
              <a:spAutoFit/>
            </a:bodyPr>
            <a:lstStyle/>
            <a:p>
              <a:r>
                <a:rPr lang="en-US" sz="1600" dirty="0" smtClean="0"/>
                <a:t>(t+3)k-1</a:t>
              </a:r>
              <a:endParaRPr lang="en-US" sz="1600" dirty="0"/>
            </a:p>
          </p:txBody>
        </p:sp>
        <p:sp>
          <p:nvSpPr>
            <p:cNvPr id="52" name="Freeform 51"/>
            <p:cNvSpPr/>
            <p:nvPr/>
          </p:nvSpPr>
          <p:spPr>
            <a:xfrm>
              <a:off x="5861304" y="3256784"/>
              <a:ext cx="2304288" cy="304800"/>
            </a:xfrm>
            <a:custGeom>
              <a:avLst/>
              <a:gdLst>
                <a:gd name="connsiteX0" fmla="*/ 0 w 2304288"/>
                <a:gd name="connsiteY0" fmla="*/ 0 h 304800"/>
                <a:gd name="connsiteX1" fmla="*/ 1152144 w 2304288"/>
                <a:gd name="connsiteY1" fmla="*/ 292608 h 304800"/>
                <a:gd name="connsiteX2" fmla="*/ 2304288 w 2304288"/>
                <a:gd name="connsiteY2" fmla="*/ 73152 h 304800"/>
              </a:gdLst>
              <a:ahLst/>
              <a:cxnLst>
                <a:cxn ang="0">
                  <a:pos x="connsiteX0" y="connsiteY0"/>
                </a:cxn>
                <a:cxn ang="0">
                  <a:pos x="connsiteX1" y="connsiteY1"/>
                </a:cxn>
                <a:cxn ang="0">
                  <a:pos x="connsiteX2" y="connsiteY2"/>
                </a:cxn>
              </a:cxnLst>
              <a:rect l="l" t="t" r="r" b="b"/>
              <a:pathLst>
                <a:path w="2304288" h="304800">
                  <a:moveTo>
                    <a:pt x="0" y="0"/>
                  </a:moveTo>
                  <a:cubicBezTo>
                    <a:pt x="384048" y="140208"/>
                    <a:pt x="768096" y="280416"/>
                    <a:pt x="1152144" y="292608"/>
                  </a:cubicBezTo>
                  <a:cubicBezTo>
                    <a:pt x="1536192" y="304800"/>
                    <a:pt x="1920240" y="188976"/>
                    <a:pt x="2304288" y="7315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3" name="Freeform 52"/>
            <p:cNvSpPr/>
            <p:nvPr/>
          </p:nvSpPr>
          <p:spPr>
            <a:xfrm>
              <a:off x="5504688" y="3677408"/>
              <a:ext cx="2944368" cy="316992"/>
            </a:xfrm>
            <a:custGeom>
              <a:avLst/>
              <a:gdLst>
                <a:gd name="connsiteX0" fmla="*/ 0 w 2944368"/>
                <a:gd name="connsiteY0" fmla="*/ 0 h 316992"/>
                <a:gd name="connsiteX1" fmla="*/ 1545336 w 2944368"/>
                <a:gd name="connsiteY1" fmla="*/ 310896 h 316992"/>
                <a:gd name="connsiteX2" fmla="*/ 2944368 w 2944368"/>
                <a:gd name="connsiteY2" fmla="*/ 36576 h 316992"/>
              </a:gdLst>
              <a:ahLst/>
              <a:cxnLst>
                <a:cxn ang="0">
                  <a:pos x="connsiteX0" y="connsiteY0"/>
                </a:cxn>
                <a:cxn ang="0">
                  <a:pos x="connsiteX1" y="connsiteY1"/>
                </a:cxn>
                <a:cxn ang="0">
                  <a:pos x="connsiteX2" y="connsiteY2"/>
                </a:cxn>
              </a:cxnLst>
              <a:rect l="l" t="t" r="r" b="b"/>
              <a:pathLst>
                <a:path w="2944368" h="316992">
                  <a:moveTo>
                    <a:pt x="0" y="0"/>
                  </a:moveTo>
                  <a:cubicBezTo>
                    <a:pt x="527304" y="152400"/>
                    <a:pt x="1054608" y="304800"/>
                    <a:pt x="1545336" y="310896"/>
                  </a:cubicBezTo>
                  <a:cubicBezTo>
                    <a:pt x="2036064" y="316992"/>
                    <a:pt x="2490216" y="176784"/>
                    <a:pt x="2944368" y="3657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4" name="Freeform 53"/>
            <p:cNvSpPr/>
            <p:nvPr/>
          </p:nvSpPr>
          <p:spPr>
            <a:xfrm>
              <a:off x="5404104" y="4704584"/>
              <a:ext cx="3127248" cy="134112"/>
            </a:xfrm>
            <a:custGeom>
              <a:avLst/>
              <a:gdLst>
                <a:gd name="connsiteX0" fmla="*/ 0 w 3127248"/>
                <a:gd name="connsiteY0" fmla="*/ 97536 h 134112"/>
                <a:gd name="connsiteX1" fmla="*/ 1563624 w 3127248"/>
                <a:gd name="connsiteY1" fmla="*/ 6096 h 134112"/>
                <a:gd name="connsiteX2" fmla="*/ 3127248 w 3127248"/>
                <a:gd name="connsiteY2" fmla="*/ 134112 h 134112"/>
              </a:gdLst>
              <a:ahLst/>
              <a:cxnLst>
                <a:cxn ang="0">
                  <a:pos x="connsiteX0" y="connsiteY0"/>
                </a:cxn>
                <a:cxn ang="0">
                  <a:pos x="connsiteX1" y="connsiteY1"/>
                </a:cxn>
                <a:cxn ang="0">
                  <a:pos x="connsiteX2" y="connsiteY2"/>
                </a:cxn>
              </a:cxnLst>
              <a:rect l="l" t="t" r="r" b="b"/>
              <a:pathLst>
                <a:path w="3127248" h="134112">
                  <a:moveTo>
                    <a:pt x="0" y="97536"/>
                  </a:moveTo>
                  <a:cubicBezTo>
                    <a:pt x="521208" y="48768"/>
                    <a:pt x="1042416" y="0"/>
                    <a:pt x="1563624" y="6096"/>
                  </a:cubicBezTo>
                  <a:cubicBezTo>
                    <a:pt x="2084832" y="12192"/>
                    <a:pt x="2606040" y="73152"/>
                    <a:pt x="3127248" y="1341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5" name="Freeform 54"/>
            <p:cNvSpPr/>
            <p:nvPr/>
          </p:nvSpPr>
          <p:spPr>
            <a:xfrm>
              <a:off x="5733288" y="5181596"/>
              <a:ext cx="2432304" cy="205740"/>
            </a:xfrm>
            <a:custGeom>
              <a:avLst/>
              <a:gdLst>
                <a:gd name="connsiteX0" fmla="*/ 0 w 2432304"/>
                <a:gd name="connsiteY0" fmla="*/ 178308 h 205740"/>
                <a:gd name="connsiteX1" fmla="*/ 1289304 w 2432304"/>
                <a:gd name="connsiteY1" fmla="*/ 4572 h 205740"/>
                <a:gd name="connsiteX2" fmla="*/ 2432304 w 2432304"/>
                <a:gd name="connsiteY2" fmla="*/ 205740 h 205740"/>
              </a:gdLst>
              <a:ahLst/>
              <a:cxnLst>
                <a:cxn ang="0">
                  <a:pos x="connsiteX0" y="connsiteY0"/>
                </a:cxn>
                <a:cxn ang="0">
                  <a:pos x="connsiteX1" y="connsiteY1"/>
                </a:cxn>
                <a:cxn ang="0">
                  <a:pos x="connsiteX2" y="connsiteY2"/>
                </a:cxn>
              </a:cxnLst>
              <a:rect l="l" t="t" r="r" b="b"/>
              <a:pathLst>
                <a:path w="2432304" h="205740">
                  <a:moveTo>
                    <a:pt x="0" y="178308"/>
                  </a:moveTo>
                  <a:cubicBezTo>
                    <a:pt x="441960" y="89154"/>
                    <a:pt x="883920" y="0"/>
                    <a:pt x="1289304" y="4572"/>
                  </a:cubicBezTo>
                  <a:cubicBezTo>
                    <a:pt x="1694688" y="9144"/>
                    <a:pt x="2432304" y="205740"/>
                    <a:pt x="2432304" y="20574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sp>
        <p:nvSpPr>
          <p:cNvPr id="39" name="Content Placeholder 2"/>
          <p:cNvSpPr>
            <a:spLocks noGrp="1"/>
          </p:cNvSpPr>
          <p:nvPr>
            <p:ph idx="1"/>
          </p:nvPr>
        </p:nvSpPr>
        <p:spPr>
          <a:xfrm>
            <a:off x="1447800" y="990600"/>
            <a:ext cx="7498080" cy="2362200"/>
          </a:xfrm>
        </p:spPr>
        <p:txBody>
          <a:bodyPr/>
          <a:lstStyle/>
          <a:p>
            <a:r>
              <a:rPr lang="en-US" dirty="0" smtClean="0"/>
              <a:t>By pairing, we can show that when (t+1)k pieces are formed, the numerals around the clock may be grouped in such a way that they add to the correct summation.</a:t>
            </a:r>
            <a:endParaRPr lang="en-US" dirty="0"/>
          </a:p>
        </p:txBody>
      </p:sp>
      <p:sp>
        <p:nvSpPr>
          <p:cNvPr id="44" name="Title 1"/>
          <p:cNvSpPr>
            <a:spLocks noGrp="1"/>
          </p:cNvSpPr>
          <p:nvPr>
            <p:ph type="title"/>
          </p:nvPr>
        </p:nvSpPr>
        <p:spPr>
          <a:xfrm>
            <a:off x="1435608" y="152400"/>
            <a:ext cx="7498080" cy="1143000"/>
          </a:xfrm>
        </p:spPr>
        <p:txBody>
          <a:bodyPr>
            <a:normAutofit/>
          </a:bodyPr>
          <a:lstStyle/>
          <a:p>
            <a:r>
              <a:rPr lang="en-US" dirty="0" smtClean="0"/>
              <a:t>Sketch of Proof for Theorem</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a:t>
            </a:r>
            <a:endParaRPr lang="en-US" dirty="0"/>
          </a:p>
        </p:txBody>
      </p:sp>
      <p:sp>
        <p:nvSpPr>
          <p:cNvPr id="3" name="Content Placeholder 2"/>
          <p:cNvSpPr>
            <a:spLocks noGrp="1"/>
          </p:cNvSpPr>
          <p:nvPr>
            <p:ph idx="1"/>
          </p:nvPr>
        </p:nvSpPr>
        <p:spPr/>
        <p:txBody>
          <a:bodyPr/>
          <a:lstStyle/>
          <a:p>
            <a:r>
              <a:rPr lang="en-US" dirty="0" smtClean="0"/>
              <a:t>Any time         cuts are made across an </a:t>
            </a:r>
            <a:r>
              <a:rPr lang="en-US" i="1" dirty="0" smtClean="0"/>
              <a:t>n</a:t>
            </a:r>
            <a:r>
              <a:rPr lang="en-US" dirty="0" smtClean="0"/>
              <a:t>-faced clock, where p is some prime, existence of solutions can be determined for any positive integer </a:t>
            </a:r>
            <a:r>
              <a:rPr lang="en-US" i="1" dirty="0" smtClean="0"/>
              <a:t>n</a:t>
            </a:r>
            <a:r>
              <a:rPr lang="en-US" dirty="0" smtClean="0"/>
              <a:t>. </a:t>
            </a:r>
            <a:endParaRPr lang="en-US" dirty="0"/>
          </a:p>
        </p:txBody>
      </p:sp>
      <p:graphicFrame>
        <p:nvGraphicFramePr>
          <p:cNvPr id="4" name="Object 3"/>
          <p:cNvGraphicFramePr>
            <a:graphicFrameLocks noChangeAspect="1"/>
          </p:cNvGraphicFramePr>
          <p:nvPr/>
        </p:nvGraphicFramePr>
        <p:xfrm>
          <a:off x="3478213" y="1482725"/>
          <a:ext cx="865187" cy="503238"/>
        </p:xfrm>
        <a:graphic>
          <a:graphicData uri="http://schemas.openxmlformats.org/presentationml/2006/ole">
            <p:oleObj spid="_x0000_s10242" name="Equation" r:id="rId3" imgW="393480" imgH="228600" progId="Equation.DSMT4">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Sketch of Proof for Theorem</a:t>
            </a:r>
            <a:endParaRPr lang="en-US" dirty="0"/>
          </a:p>
        </p:txBody>
      </p:sp>
      <p:sp>
        <p:nvSpPr>
          <p:cNvPr id="3" name="Content Placeholder 2"/>
          <p:cNvSpPr>
            <a:spLocks noGrp="1"/>
          </p:cNvSpPr>
          <p:nvPr>
            <p:ph idx="1"/>
          </p:nvPr>
        </p:nvSpPr>
        <p:spPr/>
        <p:txBody>
          <a:bodyPr/>
          <a:lstStyle/>
          <a:p>
            <a:r>
              <a:rPr lang="en-US" dirty="0" smtClean="0"/>
              <a:t>If </a:t>
            </a:r>
            <a:r>
              <a:rPr lang="en-US" dirty="0" err="1" smtClean="0"/>
              <a:t>p</a:t>
            </a:r>
            <a:r>
              <a:rPr lang="en-US" baseline="30000" dirty="0" err="1" smtClean="0"/>
              <a:t>k</a:t>
            </a:r>
            <a:r>
              <a:rPr lang="en-US" baseline="30000" dirty="0" smtClean="0"/>
              <a:t> </a:t>
            </a:r>
            <a:r>
              <a:rPr lang="en-US" dirty="0" smtClean="0"/>
              <a:t>- 1 non-overlapping slices are made into the clock, </a:t>
            </a:r>
            <a:r>
              <a:rPr lang="en-US" dirty="0" err="1" smtClean="0"/>
              <a:t>p</a:t>
            </a:r>
            <a:r>
              <a:rPr lang="en-US" baseline="30000" dirty="0" err="1" smtClean="0"/>
              <a:t>k</a:t>
            </a:r>
            <a:r>
              <a:rPr lang="en-US" dirty="0" smtClean="0"/>
              <a:t> pieces are formed.</a:t>
            </a:r>
          </a:p>
          <a:p>
            <a:r>
              <a:rPr lang="en-US" dirty="0" smtClean="0"/>
              <a:t>Only n of the form </a:t>
            </a:r>
            <a:r>
              <a:rPr lang="en-US" dirty="0" err="1" smtClean="0"/>
              <a:t>p</a:t>
            </a:r>
            <a:r>
              <a:rPr lang="en-US" baseline="30000" dirty="0" err="1" smtClean="0"/>
              <a:t>k</a:t>
            </a:r>
            <a:r>
              <a:rPr lang="en-US" dirty="0" err="1" smtClean="0"/>
              <a:t>s</a:t>
            </a:r>
            <a:r>
              <a:rPr lang="en-US" dirty="0" smtClean="0"/>
              <a:t> or </a:t>
            </a:r>
            <a:r>
              <a:rPr lang="en-US" dirty="0" err="1" smtClean="0"/>
              <a:t>p</a:t>
            </a:r>
            <a:r>
              <a:rPr lang="en-US" baseline="30000" dirty="0" err="1" smtClean="0"/>
              <a:t>k</a:t>
            </a:r>
            <a:r>
              <a:rPr lang="en-US" dirty="0" err="1" smtClean="0"/>
              <a:t>s</a:t>
            </a:r>
            <a:r>
              <a:rPr lang="en-US" dirty="0" smtClean="0"/>
              <a:t> -1 are eligible to have solutions because other n do not produce summations divisible by p</a:t>
            </a:r>
            <a:r>
              <a:rPr lang="en-US" baseline="30000" dirty="0" smtClean="0"/>
              <a:t>k</a:t>
            </a:r>
            <a:r>
              <a:rPr lang="en-US" dirty="0" smtClean="0"/>
              <a: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Sketch of Proof for Theorem</a:t>
            </a:r>
            <a:endParaRPr lang="en-US" dirty="0"/>
          </a:p>
        </p:txBody>
      </p:sp>
      <p:sp>
        <p:nvSpPr>
          <p:cNvPr id="3" name="Content Placeholder 2"/>
          <p:cNvSpPr>
            <a:spLocks noGrp="1"/>
          </p:cNvSpPr>
          <p:nvPr>
            <p:ph idx="1"/>
          </p:nvPr>
        </p:nvSpPr>
        <p:spPr/>
        <p:txBody>
          <a:bodyPr/>
          <a:lstStyle/>
          <a:p>
            <a:r>
              <a:rPr lang="en-US" dirty="0" smtClean="0"/>
              <a:t>For an n to be eligible, we need               to give a whole number solution.</a:t>
            </a:r>
          </a:p>
          <a:p>
            <a:r>
              <a:rPr lang="en-US" dirty="0" smtClean="0"/>
              <a:t>In other words, we need </a:t>
            </a:r>
          </a:p>
          <a:p>
            <a:endParaRPr lang="en-US" dirty="0" smtClean="0"/>
          </a:p>
          <a:p>
            <a:r>
              <a:rPr lang="en-US" dirty="0" smtClean="0"/>
              <a:t>The only place this will occur is at n=</a:t>
            </a:r>
            <a:r>
              <a:rPr lang="en-US" dirty="0" err="1" smtClean="0"/>
              <a:t>p</a:t>
            </a:r>
            <a:r>
              <a:rPr lang="en-US" baseline="30000" dirty="0" err="1" smtClean="0"/>
              <a:t>k</a:t>
            </a:r>
            <a:r>
              <a:rPr lang="en-US" dirty="0" smtClean="0"/>
              <a:t> and n=p</a:t>
            </a:r>
            <a:r>
              <a:rPr lang="en-US" baseline="30000" dirty="0" smtClean="0"/>
              <a:t>k</a:t>
            </a:r>
            <a:r>
              <a:rPr lang="en-US" dirty="0" smtClean="0"/>
              <a:t>-1.</a:t>
            </a:r>
          </a:p>
          <a:p>
            <a:pPr>
              <a:buNone/>
            </a:pPr>
            <a:endParaRPr lang="en-US" dirty="0" smtClean="0"/>
          </a:p>
        </p:txBody>
      </p:sp>
      <p:graphicFrame>
        <p:nvGraphicFramePr>
          <p:cNvPr id="4" name="Object 3"/>
          <p:cNvGraphicFramePr>
            <a:graphicFrameLocks noChangeAspect="1"/>
          </p:cNvGraphicFramePr>
          <p:nvPr/>
        </p:nvGraphicFramePr>
        <p:xfrm>
          <a:off x="7162800" y="1375144"/>
          <a:ext cx="838200" cy="682256"/>
        </p:xfrm>
        <a:graphic>
          <a:graphicData uri="http://schemas.openxmlformats.org/presentationml/2006/ole">
            <p:oleObj spid="_x0000_s62466" name="Equation" r:id="rId3" imgW="545760" imgH="444240" progId="Equation.DSMT4">
              <p:embed/>
            </p:oleObj>
          </a:graphicData>
        </a:graphic>
      </p:graphicFrame>
      <p:graphicFrame>
        <p:nvGraphicFramePr>
          <p:cNvPr id="5" name="Object 4"/>
          <p:cNvGraphicFramePr>
            <a:graphicFrameLocks noChangeAspect="1"/>
          </p:cNvGraphicFramePr>
          <p:nvPr/>
        </p:nvGraphicFramePr>
        <p:xfrm>
          <a:off x="3089275" y="3124200"/>
          <a:ext cx="3195638" cy="574675"/>
        </p:xfrm>
        <a:graphic>
          <a:graphicData uri="http://schemas.openxmlformats.org/presentationml/2006/ole">
            <p:oleObj spid="_x0000_s62467" name="Equation" r:id="rId4" imgW="1269720" imgH="228600" progId="Equation.DSMT4">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Solution</a:t>
            </a:r>
            <a:endParaRPr lang="en-US" dirty="0"/>
          </a:p>
        </p:txBody>
      </p:sp>
      <p:sp>
        <p:nvSpPr>
          <p:cNvPr id="3" name="Content Placeholder 2"/>
          <p:cNvSpPr>
            <a:spLocks noGrp="1"/>
          </p:cNvSpPr>
          <p:nvPr>
            <p:ph idx="1"/>
          </p:nvPr>
        </p:nvSpPr>
        <p:spPr>
          <a:xfrm>
            <a:off x="1143000" y="2057400"/>
            <a:ext cx="4876800" cy="4525963"/>
          </a:xfrm>
        </p:spPr>
        <p:txBody>
          <a:bodyPr>
            <a:normAutofit/>
          </a:bodyPr>
          <a:lstStyle/>
          <a:p>
            <a:r>
              <a:rPr lang="en-US" sz="2800" dirty="0" smtClean="0"/>
              <a:t>11 + 12 + 1 + 2 = 26</a:t>
            </a:r>
          </a:p>
          <a:p>
            <a:r>
              <a:rPr lang="en-US" sz="2800" dirty="0" smtClean="0"/>
              <a:t>9 + 10 + 3 + 4 = 26</a:t>
            </a:r>
          </a:p>
          <a:p>
            <a:r>
              <a:rPr lang="en-US" sz="2800" dirty="0" smtClean="0"/>
              <a:t>8 + 7 + 6 + 5 = 26</a:t>
            </a:r>
            <a:endParaRPr lang="en-US" sz="2800" dirty="0"/>
          </a:p>
        </p:txBody>
      </p:sp>
      <p:sp>
        <p:nvSpPr>
          <p:cNvPr id="4" name="Oval 3"/>
          <p:cNvSpPr/>
          <p:nvPr/>
        </p:nvSpPr>
        <p:spPr>
          <a:xfrm>
            <a:off x="5105400" y="2286000"/>
            <a:ext cx="3276600" cy="3033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6477000" y="2362200"/>
            <a:ext cx="418704" cy="369332"/>
          </a:xfrm>
          <a:prstGeom prst="rect">
            <a:avLst/>
          </a:prstGeom>
          <a:noFill/>
        </p:spPr>
        <p:txBody>
          <a:bodyPr wrap="none" rtlCol="0">
            <a:spAutoFit/>
          </a:bodyPr>
          <a:lstStyle/>
          <a:p>
            <a:r>
              <a:rPr lang="en-US" dirty="0" smtClean="0"/>
              <a:t>12</a:t>
            </a:r>
            <a:endParaRPr lang="en-US" dirty="0"/>
          </a:p>
        </p:txBody>
      </p:sp>
      <p:sp>
        <p:nvSpPr>
          <p:cNvPr id="6" name="TextBox 5"/>
          <p:cNvSpPr txBox="1"/>
          <p:nvPr/>
        </p:nvSpPr>
        <p:spPr>
          <a:xfrm>
            <a:off x="7242114" y="251460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7775514" y="297180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8004114" y="3657600"/>
            <a:ext cx="301686" cy="369332"/>
          </a:xfrm>
          <a:prstGeom prst="rect">
            <a:avLst/>
          </a:prstGeom>
          <a:noFill/>
        </p:spPr>
        <p:txBody>
          <a:bodyPr wrap="none" rtlCol="0">
            <a:spAutoFit/>
          </a:bodyPr>
          <a:lstStyle/>
          <a:p>
            <a:r>
              <a:rPr lang="en-US" dirty="0" smtClean="0"/>
              <a:t>3</a:t>
            </a:r>
            <a:endParaRPr lang="en-US" dirty="0"/>
          </a:p>
        </p:txBody>
      </p:sp>
      <p:sp>
        <p:nvSpPr>
          <p:cNvPr id="9" name="TextBox 8"/>
          <p:cNvSpPr txBox="1"/>
          <p:nvPr/>
        </p:nvSpPr>
        <p:spPr>
          <a:xfrm>
            <a:off x="6556314" y="4964668"/>
            <a:ext cx="301686" cy="369332"/>
          </a:xfrm>
          <a:prstGeom prst="rect">
            <a:avLst/>
          </a:prstGeom>
          <a:noFill/>
        </p:spPr>
        <p:txBody>
          <a:bodyPr wrap="none" rtlCol="0">
            <a:spAutoFit/>
          </a:bodyPr>
          <a:lstStyle/>
          <a:p>
            <a:r>
              <a:rPr lang="en-US" dirty="0" smtClean="0"/>
              <a:t>6</a:t>
            </a:r>
            <a:endParaRPr lang="en-US" dirty="0"/>
          </a:p>
        </p:txBody>
      </p:sp>
      <p:sp>
        <p:nvSpPr>
          <p:cNvPr id="10" name="TextBox 9"/>
          <p:cNvSpPr txBox="1"/>
          <p:nvPr/>
        </p:nvSpPr>
        <p:spPr>
          <a:xfrm>
            <a:off x="5181600" y="3657600"/>
            <a:ext cx="301686" cy="369332"/>
          </a:xfrm>
          <a:prstGeom prst="rect">
            <a:avLst/>
          </a:prstGeom>
          <a:noFill/>
        </p:spPr>
        <p:txBody>
          <a:bodyPr wrap="none" rtlCol="0">
            <a:spAutoFit/>
          </a:bodyPr>
          <a:lstStyle/>
          <a:p>
            <a:r>
              <a:rPr lang="en-US" dirty="0" smtClean="0"/>
              <a:t>9</a:t>
            </a:r>
            <a:endParaRPr lang="en-US" dirty="0"/>
          </a:p>
        </p:txBody>
      </p:sp>
      <p:sp>
        <p:nvSpPr>
          <p:cNvPr id="11" name="TextBox 10"/>
          <p:cNvSpPr txBox="1"/>
          <p:nvPr/>
        </p:nvSpPr>
        <p:spPr>
          <a:xfrm>
            <a:off x="7775514" y="4267200"/>
            <a:ext cx="301686" cy="369332"/>
          </a:xfrm>
          <a:prstGeom prst="rect">
            <a:avLst/>
          </a:prstGeom>
          <a:noFill/>
        </p:spPr>
        <p:txBody>
          <a:bodyPr wrap="none" rtlCol="0">
            <a:spAutoFit/>
          </a:bodyPr>
          <a:lstStyle/>
          <a:p>
            <a:r>
              <a:rPr lang="en-US" dirty="0" smtClean="0"/>
              <a:t>4</a:t>
            </a:r>
            <a:endParaRPr lang="en-US" dirty="0"/>
          </a:p>
        </p:txBody>
      </p:sp>
      <p:sp>
        <p:nvSpPr>
          <p:cNvPr id="12" name="TextBox 11"/>
          <p:cNvSpPr txBox="1"/>
          <p:nvPr/>
        </p:nvSpPr>
        <p:spPr>
          <a:xfrm>
            <a:off x="7318314" y="4724400"/>
            <a:ext cx="301686" cy="369332"/>
          </a:xfrm>
          <a:prstGeom prst="rect">
            <a:avLst/>
          </a:prstGeom>
          <a:noFill/>
        </p:spPr>
        <p:txBody>
          <a:bodyPr wrap="none" rtlCol="0">
            <a:spAutoFit/>
          </a:bodyPr>
          <a:lstStyle/>
          <a:p>
            <a:r>
              <a:rPr lang="en-US" dirty="0" smtClean="0"/>
              <a:t>5</a:t>
            </a:r>
            <a:endParaRPr lang="en-US" dirty="0"/>
          </a:p>
        </p:txBody>
      </p:sp>
      <p:sp>
        <p:nvSpPr>
          <p:cNvPr id="14" name="TextBox 13"/>
          <p:cNvSpPr txBox="1"/>
          <p:nvPr/>
        </p:nvSpPr>
        <p:spPr>
          <a:xfrm>
            <a:off x="5791200" y="2514600"/>
            <a:ext cx="418704" cy="369332"/>
          </a:xfrm>
          <a:prstGeom prst="rect">
            <a:avLst/>
          </a:prstGeom>
          <a:noFill/>
        </p:spPr>
        <p:txBody>
          <a:bodyPr wrap="none" rtlCol="0">
            <a:spAutoFit/>
          </a:bodyPr>
          <a:lstStyle/>
          <a:p>
            <a:r>
              <a:rPr lang="en-US" dirty="0" smtClean="0"/>
              <a:t>11</a:t>
            </a:r>
            <a:endParaRPr lang="en-US" dirty="0"/>
          </a:p>
        </p:txBody>
      </p:sp>
      <p:sp>
        <p:nvSpPr>
          <p:cNvPr id="15" name="TextBox 14"/>
          <p:cNvSpPr txBox="1"/>
          <p:nvPr/>
        </p:nvSpPr>
        <p:spPr>
          <a:xfrm>
            <a:off x="5334000" y="2971800"/>
            <a:ext cx="418704" cy="369332"/>
          </a:xfrm>
          <a:prstGeom prst="rect">
            <a:avLst/>
          </a:prstGeom>
          <a:noFill/>
        </p:spPr>
        <p:txBody>
          <a:bodyPr wrap="none" rtlCol="0">
            <a:spAutoFit/>
          </a:bodyPr>
          <a:lstStyle/>
          <a:p>
            <a:r>
              <a:rPr lang="en-US" dirty="0" smtClean="0"/>
              <a:t>10</a:t>
            </a:r>
            <a:endParaRPr lang="en-US" dirty="0"/>
          </a:p>
        </p:txBody>
      </p:sp>
      <p:sp>
        <p:nvSpPr>
          <p:cNvPr id="16" name="TextBox 15"/>
          <p:cNvSpPr txBox="1"/>
          <p:nvPr/>
        </p:nvSpPr>
        <p:spPr>
          <a:xfrm>
            <a:off x="5413314" y="4355068"/>
            <a:ext cx="301686" cy="369332"/>
          </a:xfrm>
          <a:prstGeom prst="rect">
            <a:avLst/>
          </a:prstGeom>
          <a:noFill/>
        </p:spPr>
        <p:txBody>
          <a:bodyPr wrap="none" rtlCol="0">
            <a:spAutoFit/>
          </a:bodyPr>
          <a:lstStyle/>
          <a:p>
            <a:r>
              <a:rPr lang="en-US" dirty="0" smtClean="0"/>
              <a:t>8</a:t>
            </a:r>
            <a:endParaRPr lang="en-US" dirty="0"/>
          </a:p>
        </p:txBody>
      </p:sp>
      <p:sp>
        <p:nvSpPr>
          <p:cNvPr id="17" name="TextBox 16"/>
          <p:cNvSpPr txBox="1"/>
          <p:nvPr/>
        </p:nvSpPr>
        <p:spPr>
          <a:xfrm>
            <a:off x="5867400" y="4812268"/>
            <a:ext cx="301686" cy="369332"/>
          </a:xfrm>
          <a:prstGeom prst="rect">
            <a:avLst/>
          </a:prstGeom>
          <a:noFill/>
        </p:spPr>
        <p:txBody>
          <a:bodyPr wrap="none" rtlCol="0">
            <a:spAutoFit/>
          </a:bodyPr>
          <a:lstStyle/>
          <a:p>
            <a:r>
              <a:rPr lang="en-US" dirty="0" smtClean="0"/>
              <a:t>7</a:t>
            </a:r>
            <a:endParaRPr lang="en-US" dirty="0"/>
          </a:p>
        </p:txBody>
      </p:sp>
      <p:cxnSp>
        <p:nvCxnSpPr>
          <p:cNvPr id="22" name="Straight Connector 21"/>
          <p:cNvCxnSpPr>
            <a:endCxn id="4" idx="1"/>
          </p:cNvCxnSpPr>
          <p:nvPr/>
        </p:nvCxnSpPr>
        <p:spPr>
          <a:xfrm rot="10800000">
            <a:off x="5585248" y="2730302"/>
            <a:ext cx="2796753" cy="8510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4" idx="5"/>
          </p:cNvCxnSpPr>
          <p:nvPr/>
        </p:nvCxnSpPr>
        <p:spPr>
          <a:xfrm rot="5400000" flipH="1">
            <a:off x="6047183" y="3020618"/>
            <a:ext cx="913187" cy="2796753"/>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Sketch Cont.</a:t>
            </a:r>
            <a:endParaRPr lang="en-US" dirty="0"/>
          </a:p>
        </p:txBody>
      </p:sp>
      <p:grpSp>
        <p:nvGrpSpPr>
          <p:cNvPr id="23" name="Group 22"/>
          <p:cNvGrpSpPr/>
          <p:nvPr/>
        </p:nvGrpSpPr>
        <p:grpSpPr>
          <a:xfrm>
            <a:off x="4419600" y="1905000"/>
            <a:ext cx="4550394" cy="3407843"/>
            <a:chOff x="984352" y="1524000"/>
            <a:chExt cx="6918842" cy="5181600"/>
          </a:xfrm>
        </p:grpSpPr>
        <p:sp>
          <p:nvSpPr>
            <p:cNvPr id="4" name="Oval 3"/>
            <p:cNvSpPr/>
            <p:nvPr/>
          </p:nvSpPr>
          <p:spPr>
            <a:xfrm>
              <a:off x="2362200" y="1524000"/>
              <a:ext cx="5181600" cy="51816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n>
                  <a:solidFill>
                    <a:schemeClr val="tx1"/>
                  </a:solidFill>
                </a:ln>
                <a:solidFill>
                  <a:schemeClr val="tx1"/>
                </a:solidFill>
              </a:endParaRPr>
            </a:p>
          </p:txBody>
        </p:sp>
        <p:sp>
          <p:nvSpPr>
            <p:cNvPr id="5" name="TextBox 4"/>
            <p:cNvSpPr txBox="1"/>
            <p:nvPr/>
          </p:nvSpPr>
          <p:spPr>
            <a:xfrm>
              <a:off x="4724400" y="1524000"/>
              <a:ext cx="300082" cy="369332"/>
            </a:xfrm>
            <a:prstGeom prst="rect">
              <a:avLst/>
            </a:prstGeom>
            <a:noFill/>
          </p:spPr>
          <p:txBody>
            <a:bodyPr wrap="none" rtlCol="0">
              <a:spAutoFit/>
            </a:bodyPr>
            <a:lstStyle/>
            <a:p>
              <a:r>
                <a:rPr lang="en-US" dirty="0" smtClean="0"/>
                <a:t>n</a:t>
              </a:r>
              <a:endParaRPr lang="en-US" dirty="0"/>
            </a:p>
          </p:txBody>
        </p:sp>
        <p:cxnSp>
          <p:nvCxnSpPr>
            <p:cNvPr id="7" name="Straight Connector 6"/>
            <p:cNvCxnSpPr/>
            <p:nvPr/>
          </p:nvCxnSpPr>
          <p:spPr>
            <a:xfrm>
              <a:off x="3276600" y="2133600"/>
              <a:ext cx="3352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667000" y="2971800"/>
              <a:ext cx="457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362200" y="3962400"/>
              <a:ext cx="518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 idx="3"/>
              <a:endCxn id="4" idx="5"/>
            </p:cNvCxnSpPr>
            <p:nvPr/>
          </p:nvCxnSpPr>
          <p:spPr>
            <a:xfrm rot="16200000" flipH="1">
              <a:off x="4953000" y="4114801"/>
              <a:ext cx="1588" cy="3663944"/>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1688068"/>
              <a:ext cx="359394" cy="369332"/>
            </a:xfrm>
            <a:prstGeom prst="rect">
              <a:avLst/>
            </a:prstGeom>
            <a:noFill/>
          </p:spPr>
          <p:txBody>
            <a:bodyPr wrap="none" rtlCol="0">
              <a:spAutoFit/>
            </a:bodyPr>
            <a:lstStyle/>
            <a:p>
              <a:r>
                <a:rPr lang="en-US" dirty="0" smtClean="0"/>
                <a:t>a</a:t>
              </a:r>
              <a:r>
                <a:rPr lang="en-US" baseline="-25000" dirty="0" smtClean="0"/>
                <a:t>1</a:t>
              </a:r>
              <a:endParaRPr lang="en-US" baseline="-25000" dirty="0"/>
            </a:p>
          </p:txBody>
        </p:sp>
        <p:sp>
          <p:nvSpPr>
            <p:cNvPr id="15" name="TextBox 14"/>
            <p:cNvSpPr txBox="1"/>
            <p:nvPr/>
          </p:nvSpPr>
          <p:spPr>
            <a:xfrm>
              <a:off x="7239000" y="2590800"/>
              <a:ext cx="359394" cy="369332"/>
            </a:xfrm>
            <a:prstGeom prst="rect">
              <a:avLst/>
            </a:prstGeom>
            <a:noFill/>
          </p:spPr>
          <p:txBody>
            <a:bodyPr wrap="none" rtlCol="0">
              <a:spAutoFit/>
            </a:bodyPr>
            <a:lstStyle/>
            <a:p>
              <a:r>
                <a:rPr lang="en-US" dirty="0" smtClean="0"/>
                <a:t>a</a:t>
              </a:r>
              <a:r>
                <a:rPr lang="en-US" baseline="-25000" dirty="0" smtClean="0"/>
                <a:t>2</a:t>
              </a:r>
              <a:endParaRPr lang="en-US" baseline="-25000" dirty="0"/>
            </a:p>
          </p:txBody>
        </p:sp>
        <p:sp>
          <p:nvSpPr>
            <p:cNvPr id="16" name="TextBox 15"/>
            <p:cNvSpPr txBox="1"/>
            <p:nvPr/>
          </p:nvSpPr>
          <p:spPr>
            <a:xfrm>
              <a:off x="7543800" y="3581400"/>
              <a:ext cx="359394" cy="369332"/>
            </a:xfrm>
            <a:prstGeom prst="rect">
              <a:avLst/>
            </a:prstGeom>
            <a:noFill/>
          </p:spPr>
          <p:txBody>
            <a:bodyPr wrap="none" rtlCol="0">
              <a:spAutoFit/>
            </a:bodyPr>
            <a:lstStyle/>
            <a:p>
              <a:r>
                <a:rPr lang="en-US" dirty="0" smtClean="0"/>
                <a:t>a</a:t>
              </a:r>
              <a:r>
                <a:rPr lang="en-US" baseline="-25000" dirty="0" smtClean="0"/>
                <a:t>3</a:t>
              </a:r>
              <a:endParaRPr lang="en-US" baseline="-25000" dirty="0"/>
            </a:p>
          </p:txBody>
        </p:sp>
        <p:sp>
          <p:nvSpPr>
            <p:cNvPr id="17" name="TextBox 16"/>
            <p:cNvSpPr txBox="1"/>
            <p:nvPr/>
          </p:nvSpPr>
          <p:spPr>
            <a:xfrm>
              <a:off x="6934201" y="5638800"/>
              <a:ext cx="847713" cy="561567"/>
            </a:xfrm>
            <a:prstGeom prst="rect">
              <a:avLst/>
            </a:prstGeom>
            <a:noFill/>
          </p:spPr>
          <p:txBody>
            <a:bodyPr wrap="none" rtlCol="0">
              <a:spAutoFit/>
            </a:bodyPr>
            <a:lstStyle/>
            <a:p>
              <a:r>
                <a:rPr lang="en-US" dirty="0" smtClean="0"/>
                <a:t>a</a:t>
              </a:r>
              <a:r>
                <a:rPr lang="en-US" baseline="-25000" dirty="0" smtClean="0"/>
                <a:t>p</a:t>
              </a:r>
              <a:r>
                <a:rPr lang="en-US" baseline="30000" dirty="0" smtClean="0"/>
                <a:t>k</a:t>
              </a:r>
              <a:r>
                <a:rPr lang="en-US" baseline="-25000" dirty="0" smtClean="0"/>
                <a:t>-1</a:t>
              </a:r>
              <a:endParaRPr lang="en-US" baseline="-25000" dirty="0"/>
            </a:p>
          </p:txBody>
        </p:sp>
        <p:sp>
          <p:nvSpPr>
            <p:cNvPr id="18" name="TextBox 17"/>
            <p:cNvSpPr txBox="1"/>
            <p:nvPr/>
          </p:nvSpPr>
          <p:spPr>
            <a:xfrm>
              <a:off x="2490552" y="5943601"/>
              <a:ext cx="655161" cy="561567"/>
            </a:xfrm>
            <a:prstGeom prst="rect">
              <a:avLst/>
            </a:prstGeom>
            <a:noFill/>
          </p:spPr>
          <p:txBody>
            <a:bodyPr wrap="none" rtlCol="0">
              <a:spAutoFit/>
            </a:bodyPr>
            <a:lstStyle/>
            <a:p>
              <a:r>
                <a:rPr lang="en-US" dirty="0" err="1" smtClean="0"/>
                <a:t>a</a:t>
              </a:r>
              <a:r>
                <a:rPr lang="en-US" baseline="-25000" dirty="0" err="1" smtClean="0"/>
                <a:t>p</a:t>
              </a:r>
              <a:r>
                <a:rPr lang="en-US" baseline="30000" dirty="0" err="1" smtClean="0"/>
                <a:t>k</a:t>
              </a:r>
              <a:endParaRPr lang="en-US" baseline="-25000" dirty="0"/>
            </a:p>
          </p:txBody>
        </p:sp>
        <p:sp>
          <p:nvSpPr>
            <p:cNvPr id="19" name="TextBox 18"/>
            <p:cNvSpPr txBox="1"/>
            <p:nvPr/>
          </p:nvSpPr>
          <p:spPr>
            <a:xfrm>
              <a:off x="984352" y="3962400"/>
              <a:ext cx="1311786" cy="561567"/>
            </a:xfrm>
            <a:prstGeom prst="rect">
              <a:avLst/>
            </a:prstGeom>
            <a:noFill/>
          </p:spPr>
          <p:txBody>
            <a:bodyPr wrap="none" rtlCol="0">
              <a:spAutoFit/>
            </a:bodyPr>
            <a:lstStyle/>
            <a:p>
              <a:r>
                <a:rPr lang="en-US" dirty="0" smtClean="0"/>
                <a:t>a</a:t>
              </a:r>
              <a:r>
                <a:rPr lang="en-US" baseline="-25000" dirty="0" smtClean="0"/>
                <a:t>2(p</a:t>
              </a:r>
              <a:r>
                <a:rPr lang="en-US" baseline="30000" dirty="0" smtClean="0"/>
                <a:t>k</a:t>
              </a:r>
              <a:r>
                <a:rPr lang="en-US" baseline="-25000" dirty="0" smtClean="0"/>
                <a:t>-1)-2</a:t>
              </a:r>
              <a:endParaRPr lang="en-US" baseline="-25000" dirty="0"/>
            </a:p>
          </p:txBody>
        </p:sp>
        <p:sp>
          <p:nvSpPr>
            <p:cNvPr id="20" name="TextBox 19"/>
            <p:cNvSpPr txBox="1"/>
            <p:nvPr/>
          </p:nvSpPr>
          <p:spPr>
            <a:xfrm>
              <a:off x="1216077" y="2892591"/>
              <a:ext cx="1311786" cy="561567"/>
            </a:xfrm>
            <a:prstGeom prst="rect">
              <a:avLst/>
            </a:prstGeom>
            <a:noFill/>
          </p:spPr>
          <p:txBody>
            <a:bodyPr wrap="none" rtlCol="0">
              <a:spAutoFit/>
            </a:bodyPr>
            <a:lstStyle/>
            <a:p>
              <a:r>
                <a:rPr lang="en-US" dirty="0" smtClean="0"/>
                <a:t>a</a:t>
              </a:r>
              <a:r>
                <a:rPr lang="en-US" baseline="-25000" dirty="0" smtClean="0"/>
                <a:t>2(p</a:t>
              </a:r>
              <a:r>
                <a:rPr lang="en-US" baseline="30000" dirty="0" smtClean="0"/>
                <a:t>k</a:t>
              </a:r>
              <a:r>
                <a:rPr lang="en-US" baseline="-25000" dirty="0" smtClean="0"/>
                <a:t>-1)-1</a:t>
              </a:r>
              <a:endParaRPr lang="en-US" baseline="-25000" dirty="0"/>
            </a:p>
          </p:txBody>
        </p:sp>
        <p:sp>
          <p:nvSpPr>
            <p:cNvPr id="21" name="TextBox 20"/>
            <p:cNvSpPr txBox="1"/>
            <p:nvPr/>
          </p:nvSpPr>
          <p:spPr>
            <a:xfrm>
              <a:off x="1911246" y="1871585"/>
              <a:ext cx="1119233" cy="561567"/>
            </a:xfrm>
            <a:prstGeom prst="rect">
              <a:avLst/>
            </a:prstGeom>
            <a:noFill/>
          </p:spPr>
          <p:txBody>
            <a:bodyPr wrap="none" rtlCol="0">
              <a:spAutoFit/>
            </a:bodyPr>
            <a:lstStyle/>
            <a:p>
              <a:r>
                <a:rPr lang="en-US" dirty="0" smtClean="0"/>
                <a:t>a</a:t>
              </a:r>
              <a:r>
                <a:rPr lang="en-US" baseline="-25000" dirty="0" smtClean="0"/>
                <a:t>2(p</a:t>
              </a:r>
              <a:r>
                <a:rPr lang="en-US" baseline="30000" dirty="0" smtClean="0"/>
                <a:t>k</a:t>
              </a:r>
              <a:r>
                <a:rPr lang="en-US" baseline="-25000" dirty="0" smtClean="0"/>
                <a:t>-1)</a:t>
              </a:r>
              <a:endParaRPr lang="en-US" baseline="-25000" dirty="0"/>
            </a:p>
          </p:txBody>
        </p:sp>
        <p:sp>
          <p:nvSpPr>
            <p:cNvPr id="22" name="TextBox 21"/>
            <p:cNvSpPr txBox="1"/>
            <p:nvPr/>
          </p:nvSpPr>
          <p:spPr>
            <a:xfrm rot="5400000">
              <a:off x="5001972" y="4329494"/>
              <a:ext cx="989245" cy="707887"/>
            </a:xfrm>
            <a:prstGeom prst="rect">
              <a:avLst/>
            </a:prstGeom>
            <a:noFill/>
          </p:spPr>
          <p:txBody>
            <a:bodyPr wrap="none" rtlCol="0">
              <a:spAutoFit/>
            </a:bodyPr>
            <a:lstStyle/>
            <a:p>
              <a:r>
                <a:rPr lang="en-US" sz="4000" dirty="0" smtClean="0"/>
                <a:t>.  .  .</a:t>
              </a:r>
              <a:endParaRPr lang="en-US" sz="4000" dirty="0"/>
            </a:p>
          </p:txBody>
        </p:sp>
      </p:grpSp>
      <p:sp>
        <p:nvSpPr>
          <p:cNvPr id="24" name="TextBox 23"/>
          <p:cNvSpPr txBox="1"/>
          <p:nvPr/>
        </p:nvSpPr>
        <p:spPr>
          <a:xfrm>
            <a:off x="1219200" y="1600200"/>
            <a:ext cx="3200400" cy="3416320"/>
          </a:xfrm>
          <a:prstGeom prst="rect">
            <a:avLst/>
          </a:prstGeom>
          <a:noFill/>
        </p:spPr>
        <p:txBody>
          <a:bodyPr wrap="square" rtlCol="0">
            <a:spAutoFit/>
          </a:bodyPr>
          <a:lstStyle/>
          <a:p>
            <a:r>
              <a:rPr lang="en-US" sz="2400" dirty="0" smtClean="0"/>
              <a:t>Once again, we use the idea of pairing numbers together.  By doing it the way shown at the right,  we can show that there is always at least one solution for cases where n=</a:t>
            </a:r>
            <a:r>
              <a:rPr lang="en-US" sz="2400" dirty="0" err="1" smtClean="0"/>
              <a:t>p</a:t>
            </a:r>
            <a:r>
              <a:rPr lang="en-US" sz="2400" baseline="30000" dirty="0" err="1" smtClean="0"/>
              <a:t>k</a:t>
            </a:r>
            <a:r>
              <a:rPr lang="en-US" sz="2400" dirty="0" err="1" smtClean="0"/>
              <a:t>s</a:t>
            </a:r>
            <a:r>
              <a:rPr lang="en-US" sz="2400" dirty="0" smtClean="0"/>
              <a:t> or n=p</a:t>
            </a:r>
            <a:r>
              <a:rPr lang="en-US" sz="2400" baseline="30000" dirty="0" smtClean="0"/>
              <a:t>k</a:t>
            </a:r>
            <a:r>
              <a:rPr lang="en-US" sz="2400" dirty="0" smtClean="0"/>
              <a:t>s+p</a:t>
            </a:r>
            <a:r>
              <a:rPr lang="en-US" sz="2400" baseline="30000" dirty="0" smtClean="0"/>
              <a:t>k</a:t>
            </a:r>
            <a:r>
              <a:rPr lang="en-US" sz="2400" dirty="0" smtClean="0"/>
              <a:t>-1</a:t>
            </a:r>
            <a:endParaRPr lang="en-US"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Solution families have been found that encompass just over half of the integers for Click and Clack’s Clock problem.  Another one third have been ruled out as solutions because of their summations.</a:t>
            </a:r>
          </a:p>
          <a:p>
            <a:r>
              <a:rPr lang="en-US" dirty="0" smtClean="0"/>
              <a:t>We are in the process of proving that there are no families of non-solutions.</a:t>
            </a:r>
          </a:p>
          <a:p>
            <a:r>
              <a:rPr lang="en-US" dirty="0" smtClean="0"/>
              <a:t>We hope to be able to show that the limit of the number of solutions approaches two thirds.  </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Existence of solutions may be determined for any integer n when p</a:t>
            </a:r>
            <a:r>
              <a:rPr lang="en-US" baseline="30000" dirty="0" smtClean="0"/>
              <a:t>k</a:t>
            </a:r>
            <a:r>
              <a:rPr lang="en-US" dirty="0" smtClean="0"/>
              <a:t>-1 cuts are made across the clock.</a:t>
            </a:r>
          </a:p>
          <a:p>
            <a:r>
              <a:rPr lang="en-US" dirty="0" smtClean="0"/>
              <a:t>When t cuts are made across an n-faced clock, n=2(t+1)k and n=2(t+1)k-1 will always have solutions.</a:t>
            </a:r>
          </a:p>
          <a:p>
            <a:r>
              <a:rPr lang="en-US" dirty="0" smtClean="0"/>
              <a:t>The number of ways to divide a clock using t non-overlapping slices follows the pattern for the number of unlabeled planar trees with t+1 nodes.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Ventures</a:t>
            </a:r>
            <a:endParaRPr lang="en-US" dirty="0"/>
          </a:p>
        </p:txBody>
      </p:sp>
      <p:sp>
        <p:nvSpPr>
          <p:cNvPr id="3" name="Content Placeholder 2"/>
          <p:cNvSpPr>
            <a:spLocks noGrp="1"/>
          </p:cNvSpPr>
          <p:nvPr>
            <p:ph idx="1"/>
          </p:nvPr>
        </p:nvSpPr>
        <p:spPr/>
        <p:txBody>
          <a:bodyPr/>
          <a:lstStyle/>
          <a:p>
            <a:r>
              <a:rPr lang="en-US" dirty="0" smtClean="0"/>
              <a:t>Investigate non-existence of solutions to crossing cuts cases.</a:t>
            </a:r>
          </a:p>
          <a:p>
            <a:r>
              <a:rPr lang="en-US" dirty="0" smtClean="0"/>
              <a:t>Investigate our conjecture that the limit of increasing cuts can be determined.</a:t>
            </a:r>
            <a:endParaRPr lang="en-US" dirty="0"/>
          </a:p>
        </p:txBody>
      </p:sp>
      <p:graphicFrame>
        <p:nvGraphicFramePr>
          <p:cNvPr id="4" name="Object 3"/>
          <p:cNvGraphicFramePr>
            <a:graphicFrameLocks noChangeAspect="1"/>
          </p:cNvGraphicFramePr>
          <p:nvPr/>
        </p:nvGraphicFramePr>
        <p:xfrm>
          <a:off x="4038600" y="3733800"/>
          <a:ext cx="1676400" cy="1286540"/>
        </p:xfrm>
        <a:graphic>
          <a:graphicData uri="http://schemas.openxmlformats.org/presentationml/2006/ole">
            <p:oleObj spid="_x0000_s63490" name="Equation" r:id="rId3" imgW="545760" imgH="41904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an n-faced clock?</a:t>
            </a:r>
            <a:endParaRPr lang="en-US" dirty="0"/>
          </a:p>
        </p:txBody>
      </p:sp>
      <p:sp>
        <p:nvSpPr>
          <p:cNvPr id="3" name="Content Placeholder 2"/>
          <p:cNvSpPr>
            <a:spLocks noGrp="1"/>
          </p:cNvSpPr>
          <p:nvPr>
            <p:ph idx="1"/>
          </p:nvPr>
        </p:nvSpPr>
        <p:spPr>
          <a:xfrm>
            <a:off x="990600" y="1905000"/>
            <a:ext cx="3810000" cy="4525963"/>
          </a:xfrm>
        </p:spPr>
        <p:txBody>
          <a:bodyPr>
            <a:normAutofit/>
          </a:bodyPr>
          <a:lstStyle/>
          <a:p>
            <a:r>
              <a:rPr lang="en-US" sz="2800" dirty="0" smtClean="0"/>
              <a:t>So we want to generalize the problem and determine whether or not the problem is solvable for an n-faced clock.</a:t>
            </a:r>
            <a:endParaRPr lang="en-US" sz="2800" dirty="0"/>
          </a:p>
        </p:txBody>
      </p:sp>
      <p:sp>
        <p:nvSpPr>
          <p:cNvPr id="4" name="Oval 3"/>
          <p:cNvSpPr/>
          <p:nvPr/>
        </p:nvSpPr>
        <p:spPr>
          <a:xfrm>
            <a:off x="5105400" y="2286000"/>
            <a:ext cx="3276600" cy="3033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7086600" y="2514600"/>
            <a:ext cx="301686" cy="369332"/>
          </a:xfrm>
          <a:prstGeom prst="rect">
            <a:avLst/>
          </a:prstGeom>
          <a:noFill/>
        </p:spPr>
        <p:txBody>
          <a:bodyPr wrap="none" rtlCol="0">
            <a:spAutoFit/>
          </a:bodyPr>
          <a:lstStyle/>
          <a:p>
            <a:r>
              <a:rPr lang="en-US" dirty="0" smtClean="0"/>
              <a:t>1</a:t>
            </a:r>
            <a:endParaRPr lang="en-US" dirty="0"/>
          </a:p>
        </p:txBody>
      </p:sp>
      <p:sp>
        <p:nvSpPr>
          <p:cNvPr id="19" name="TextBox 18"/>
          <p:cNvSpPr txBox="1"/>
          <p:nvPr/>
        </p:nvSpPr>
        <p:spPr>
          <a:xfrm>
            <a:off x="6553200" y="2362200"/>
            <a:ext cx="306494" cy="369332"/>
          </a:xfrm>
          <a:prstGeom prst="rect">
            <a:avLst/>
          </a:prstGeom>
          <a:noFill/>
        </p:spPr>
        <p:txBody>
          <a:bodyPr wrap="none" rtlCol="0">
            <a:spAutoFit/>
          </a:bodyPr>
          <a:lstStyle/>
          <a:p>
            <a:r>
              <a:rPr lang="en-US" dirty="0" smtClean="0"/>
              <a:t>n</a:t>
            </a:r>
            <a:endParaRPr lang="en-US" dirty="0"/>
          </a:p>
        </p:txBody>
      </p:sp>
      <p:sp>
        <p:nvSpPr>
          <p:cNvPr id="20" name="TextBox 19"/>
          <p:cNvSpPr txBox="1"/>
          <p:nvPr/>
        </p:nvSpPr>
        <p:spPr>
          <a:xfrm>
            <a:off x="5791200" y="2514600"/>
            <a:ext cx="599844" cy="369332"/>
          </a:xfrm>
          <a:prstGeom prst="rect">
            <a:avLst/>
          </a:prstGeom>
          <a:noFill/>
        </p:spPr>
        <p:txBody>
          <a:bodyPr wrap="none" rtlCol="0">
            <a:spAutoFit/>
          </a:bodyPr>
          <a:lstStyle/>
          <a:p>
            <a:r>
              <a:rPr lang="en-US" dirty="0" smtClean="0"/>
              <a:t>n - 1</a:t>
            </a:r>
            <a:endParaRPr lang="en-US" dirty="0"/>
          </a:p>
        </p:txBody>
      </p:sp>
      <p:sp>
        <p:nvSpPr>
          <p:cNvPr id="22" name="TextBox 21"/>
          <p:cNvSpPr txBox="1"/>
          <p:nvPr/>
        </p:nvSpPr>
        <p:spPr>
          <a:xfrm>
            <a:off x="7543800" y="2754868"/>
            <a:ext cx="242374" cy="369332"/>
          </a:xfrm>
          <a:prstGeom prst="rect">
            <a:avLst/>
          </a:prstGeom>
          <a:noFill/>
        </p:spPr>
        <p:txBody>
          <a:bodyPr wrap="none" rtlCol="0">
            <a:spAutoFit/>
          </a:bodyPr>
          <a:lstStyle/>
          <a:p>
            <a:r>
              <a:rPr lang="en-US" dirty="0" smtClean="0"/>
              <a:t>.</a:t>
            </a:r>
            <a:endParaRPr lang="en-US" dirty="0"/>
          </a:p>
        </p:txBody>
      </p:sp>
      <p:sp>
        <p:nvSpPr>
          <p:cNvPr id="23" name="TextBox 22"/>
          <p:cNvSpPr txBox="1"/>
          <p:nvPr/>
        </p:nvSpPr>
        <p:spPr>
          <a:xfrm>
            <a:off x="7772400" y="2983468"/>
            <a:ext cx="242374" cy="369332"/>
          </a:xfrm>
          <a:prstGeom prst="rect">
            <a:avLst/>
          </a:prstGeom>
          <a:noFill/>
        </p:spPr>
        <p:txBody>
          <a:bodyPr wrap="none" rtlCol="0">
            <a:spAutoFit/>
          </a:bodyPr>
          <a:lstStyle/>
          <a:p>
            <a:r>
              <a:rPr lang="en-US" dirty="0" smtClean="0"/>
              <a:t>.</a:t>
            </a:r>
            <a:endParaRPr lang="en-US" dirty="0"/>
          </a:p>
        </p:txBody>
      </p:sp>
      <p:sp>
        <p:nvSpPr>
          <p:cNvPr id="24" name="TextBox 23"/>
          <p:cNvSpPr txBox="1"/>
          <p:nvPr/>
        </p:nvSpPr>
        <p:spPr>
          <a:xfrm>
            <a:off x="7911026" y="3212068"/>
            <a:ext cx="242374" cy="369332"/>
          </a:xfrm>
          <a:prstGeom prst="rect">
            <a:avLst/>
          </a:prstGeom>
          <a:noFill/>
        </p:spPr>
        <p:txBody>
          <a:bodyPr wrap="none" rtlCol="0">
            <a:spAutoFit/>
          </a:bodyPr>
          <a:lstStyle/>
          <a:p>
            <a:r>
              <a:rPr lang="en-US" dirty="0" smtClean="0"/>
              <a:t>.</a:t>
            </a:r>
            <a:endParaRPr lang="en-US" dirty="0"/>
          </a:p>
        </p:txBody>
      </p:sp>
      <p:sp>
        <p:nvSpPr>
          <p:cNvPr id="25" name="TextBox 24"/>
          <p:cNvSpPr txBox="1"/>
          <p:nvPr/>
        </p:nvSpPr>
        <p:spPr>
          <a:xfrm>
            <a:off x="5562600" y="2743200"/>
            <a:ext cx="242374" cy="369332"/>
          </a:xfrm>
          <a:prstGeom prst="rect">
            <a:avLst/>
          </a:prstGeom>
          <a:noFill/>
        </p:spPr>
        <p:txBody>
          <a:bodyPr wrap="none" rtlCol="0">
            <a:spAutoFit/>
          </a:bodyPr>
          <a:lstStyle/>
          <a:p>
            <a:r>
              <a:rPr lang="en-US" dirty="0" smtClean="0"/>
              <a:t>.</a:t>
            </a:r>
            <a:endParaRPr lang="en-US" dirty="0"/>
          </a:p>
        </p:txBody>
      </p:sp>
      <p:sp>
        <p:nvSpPr>
          <p:cNvPr id="26" name="TextBox 25"/>
          <p:cNvSpPr txBox="1"/>
          <p:nvPr/>
        </p:nvSpPr>
        <p:spPr>
          <a:xfrm>
            <a:off x="5334000" y="2971800"/>
            <a:ext cx="242374" cy="369332"/>
          </a:xfrm>
          <a:prstGeom prst="rect">
            <a:avLst/>
          </a:prstGeom>
          <a:noFill/>
        </p:spPr>
        <p:txBody>
          <a:bodyPr wrap="none" rtlCol="0">
            <a:spAutoFit/>
          </a:bodyPr>
          <a:lstStyle/>
          <a:p>
            <a:r>
              <a:rPr lang="en-US" dirty="0" smtClean="0"/>
              <a:t>.</a:t>
            </a:r>
            <a:endParaRPr lang="en-US" dirty="0"/>
          </a:p>
        </p:txBody>
      </p:sp>
      <p:sp>
        <p:nvSpPr>
          <p:cNvPr id="27" name="TextBox 26"/>
          <p:cNvSpPr txBox="1"/>
          <p:nvPr/>
        </p:nvSpPr>
        <p:spPr>
          <a:xfrm>
            <a:off x="5257800" y="3200400"/>
            <a:ext cx="242374" cy="369332"/>
          </a:xfrm>
          <a:prstGeom prst="rect">
            <a:avLst/>
          </a:prstGeom>
          <a:noFill/>
        </p:spPr>
        <p:txBody>
          <a:bodyPr wrap="none" rtlCol="0">
            <a:spAutoFit/>
          </a:bodyPr>
          <a:lstStyle/>
          <a:p>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One Cut Case</a:t>
            </a:r>
            <a:endParaRPr lang="en-US" dirty="0"/>
          </a:p>
        </p:txBody>
      </p:sp>
      <p:sp>
        <p:nvSpPr>
          <p:cNvPr id="3" name="Content Placeholder 2"/>
          <p:cNvSpPr>
            <a:spLocks noGrp="1"/>
          </p:cNvSpPr>
          <p:nvPr>
            <p:ph idx="1"/>
          </p:nvPr>
        </p:nvSpPr>
        <p:spPr>
          <a:xfrm>
            <a:off x="1219200" y="1646237"/>
            <a:ext cx="3581400" cy="4525963"/>
          </a:xfrm>
        </p:spPr>
        <p:txBody>
          <a:bodyPr/>
          <a:lstStyle/>
          <a:p>
            <a:r>
              <a:rPr lang="en-US" sz="2400" dirty="0" smtClean="0"/>
              <a:t>Rather than doing the two-cut case, let’s first back up and consider the case where only one cut may be made</a:t>
            </a:r>
            <a:r>
              <a:rPr lang="en-US" dirty="0" smtClean="0"/>
              <a:t>.</a:t>
            </a:r>
            <a:endParaRPr lang="en-US" dirty="0"/>
          </a:p>
        </p:txBody>
      </p:sp>
      <p:sp>
        <p:nvSpPr>
          <p:cNvPr id="4" name="Oval 3"/>
          <p:cNvSpPr/>
          <p:nvPr/>
        </p:nvSpPr>
        <p:spPr>
          <a:xfrm>
            <a:off x="5105400" y="2286000"/>
            <a:ext cx="3276600" cy="3033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7086600" y="2514600"/>
            <a:ext cx="301686" cy="369332"/>
          </a:xfrm>
          <a:prstGeom prst="rect">
            <a:avLst/>
          </a:prstGeom>
          <a:noFill/>
        </p:spPr>
        <p:txBody>
          <a:bodyPr wrap="none" rtlCol="0">
            <a:spAutoFit/>
          </a:bodyPr>
          <a:lstStyle/>
          <a:p>
            <a:r>
              <a:rPr lang="en-US" dirty="0" smtClean="0"/>
              <a:t>1</a:t>
            </a:r>
            <a:endParaRPr lang="en-US" dirty="0"/>
          </a:p>
        </p:txBody>
      </p:sp>
      <p:sp>
        <p:nvSpPr>
          <p:cNvPr id="19" name="TextBox 18"/>
          <p:cNvSpPr txBox="1"/>
          <p:nvPr/>
        </p:nvSpPr>
        <p:spPr>
          <a:xfrm>
            <a:off x="6553200" y="2362200"/>
            <a:ext cx="306494" cy="369332"/>
          </a:xfrm>
          <a:prstGeom prst="rect">
            <a:avLst/>
          </a:prstGeom>
          <a:noFill/>
        </p:spPr>
        <p:txBody>
          <a:bodyPr wrap="none" rtlCol="0">
            <a:spAutoFit/>
          </a:bodyPr>
          <a:lstStyle/>
          <a:p>
            <a:r>
              <a:rPr lang="en-US" dirty="0" smtClean="0"/>
              <a:t>n</a:t>
            </a:r>
            <a:endParaRPr lang="en-US" dirty="0"/>
          </a:p>
        </p:txBody>
      </p:sp>
      <p:sp>
        <p:nvSpPr>
          <p:cNvPr id="20" name="TextBox 19"/>
          <p:cNvSpPr txBox="1"/>
          <p:nvPr/>
        </p:nvSpPr>
        <p:spPr>
          <a:xfrm>
            <a:off x="5791200" y="2514600"/>
            <a:ext cx="599844" cy="369332"/>
          </a:xfrm>
          <a:prstGeom prst="rect">
            <a:avLst/>
          </a:prstGeom>
          <a:noFill/>
        </p:spPr>
        <p:txBody>
          <a:bodyPr wrap="none" rtlCol="0">
            <a:spAutoFit/>
          </a:bodyPr>
          <a:lstStyle/>
          <a:p>
            <a:r>
              <a:rPr lang="en-US" dirty="0" smtClean="0"/>
              <a:t>n - 1</a:t>
            </a:r>
            <a:endParaRPr lang="en-US" dirty="0"/>
          </a:p>
        </p:txBody>
      </p:sp>
      <p:sp>
        <p:nvSpPr>
          <p:cNvPr id="22" name="TextBox 21"/>
          <p:cNvSpPr txBox="1"/>
          <p:nvPr/>
        </p:nvSpPr>
        <p:spPr>
          <a:xfrm>
            <a:off x="7543800" y="2754868"/>
            <a:ext cx="242374" cy="369332"/>
          </a:xfrm>
          <a:prstGeom prst="rect">
            <a:avLst/>
          </a:prstGeom>
          <a:noFill/>
        </p:spPr>
        <p:txBody>
          <a:bodyPr wrap="none" rtlCol="0">
            <a:spAutoFit/>
          </a:bodyPr>
          <a:lstStyle/>
          <a:p>
            <a:r>
              <a:rPr lang="en-US" dirty="0" smtClean="0"/>
              <a:t>.</a:t>
            </a:r>
            <a:endParaRPr lang="en-US" dirty="0"/>
          </a:p>
        </p:txBody>
      </p:sp>
      <p:sp>
        <p:nvSpPr>
          <p:cNvPr id="23" name="TextBox 22"/>
          <p:cNvSpPr txBox="1"/>
          <p:nvPr/>
        </p:nvSpPr>
        <p:spPr>
          <a:xfrm>
            <a:off x="7772400" y="2983468"/>
            <a:ext cx="242374" cy="369332"/>
          </a:xfrm>
          <a:prstGeom prst="rect">
            <a:avLst/>
          </a:prstGeom>
          <a:noFill/>
        </p:spPr>
        <p:txBody>
          <a:bodyPr wrap="none" rtlCol="0">
            <a:spAutoFit/>
          </a:bodyPr>
          <a:lstStyle/>
          <a:p>
            <a:r>
              <a:rPr lang="en-US" dirty="0" smtClean="0"/>
              <a:t>.</a:t>
            </a:r>
            <a:endParaRPr lang="en-US" dirty="0"/>
          </a:p>
        </p:txBody>
      </p:sp>
      <p:sp>
        <p:nvSpPr>
          <p:cNvPr id="24" name="TextBox 23"/>
          <p:cNvSpPr txBox="1"/>
          <p:nvPr/>
        </p:nvSpPr>
        <p:spPr>
          <a:xfrm>
            <a:off x="7911026" y="3212068"/>
            <a:ext cx="242374" cy="369332"/>
          </a:xfrm>
          <a:prstGeom prst="rect">
            <a:avLst/>
          </a:prstGeom>
          <a:noFill/>
        </p:spPr>
        <p:txBody>
          <a:bodyPr wrap="none" rtlCol="0">
            <a:spAutoFit/>
          </a:bodyPr>
          <a:lstStyle/>
          <a:p>
            <a:r>
              <a:rPr lang="en-US" dirty="0" smtClean="0"/>
              <a:t>.</a:t>
            </a:r>
            <a:endParaRPr lang="en-US" dirty="0"/>
          </a:p>
        </p:txBody>
      </p:sp>
      <p:sp>
        <p:nvSpPr>
          <p:cNvPr id="25" name="TextBox 24"/>
          <p:cNvSpPr txBox="1"/>
          <p:nvPr/>
        </p:nvSpPr>
        <p:spPr>
          <a:xfrm>
            <a:off x="5562600" y="2743200"/>
            <a:ext cx="242374" cy="369332"/>
          </a:xfrm>
          <a:prstGeom prst="rect">
            <a:avLst/>
          </a:prstGeom>
          <a:noFill/>
        </p:spPr>
        <p:txBody>
          <a:bodyPr wrap="none" rtlCol="0">
            <a:spAutoFit/>
          </a:bodyPr>
          <a:lstStyle/>
          <a:p>
            <a:r>
              <a:rPr lang="en-US" dirty="0" smtClean="0"/>
              <a:t>.</a:t>
            </a:r>
            <a:endParaRPr lang="en-US" dirty="0"/>
          </a:p>
        </p:txBody>
      </p:sp>
      <p:sp>
        <p:nvSpPr>
          <p:cNvPr id="26" name="TextBox 25"/>
          <p:cNvSpPr txBox="1"/>
          <p:nvPr/>
        </p:nvSpPr>
        <p:spPr>
          <a:xfrm>
            <a:off x="5334000" y="2971800"/>
            <a:ext cx="242374" cy="369332"/>
          </a:xfrm>
          <a:prstGeom prst="rect">
            <a:avLst/>
          </a:prstGeom>
          <a:noFill/>
        </p:spPr>
        <p:txBody>
          <a:bodyPr wrap="none" rtlCol="0">
            <a:spAutoFit/>
          </a:bodyPr>
          <a:lstStyle/>
          <a:p>
            <a:r>
              <a:rPr lang="en-US" dirty="0" smtClean="0"/>
              <a:t>.</a:t>
            </a:r>
            <a:endParaRPr lang="en-US" dirty="0"/>
          </a:p>
        </p:txBody>
      </p:sp>
      <p:sp>
        <p:nvSpPr>
          <p:cNvPr id="27" name="TextBox 26"/>
          <p:cNvSpPr txBox="1"/>
          <p:nvPr/>
        </p:nvSpPr>
        <p:spPr>
          <a:xfrm>
            <a:off x="5257800" y="3200400"/>
            <a:ext cx="242374" cy="369332"/>
          </a:xfrm>
          <a:prstGeom prst="rect">
            <a:avLst/>
          </a:prstGeom>
          <a:noFill/>
        </p:spPr>
        <p:txBody>
          <a:bodyPr wrap="none" rtlCol="0">
            <a:spAutoFit/>
          </a:bodyPr>
          <a:lstStyle/>
          <a:p>
            <a:r>
              <a:rPr lang="en-US" dirty="0" smtClean="0"/>
              <a:t>.</a:t>
            </a:r>
            <a:endParaRPr lang="en-US" dirty="0"/>
          </a:p>
        </p:txBody>
      </p:sp>
      <p:sp>
        <p:nvSpPr>
          <p:cNvPr id="14" name="TextBox 13"/>
          <p:cNvSpPr txBox="1"/>
          <p:nvPr/>
        </p:nvSpPr>
        <p:spPr>
          <a:xfrm>
            <a:off x="8001000" y="3581400"/>
            <a:ext cx="295274" cy="369332"/>
          </a:xfrm>
          <a:prstGeom prst="rect">
            <a:avLst/>
          </a:prstGeom>
          <a:noFill/>
        </p:spPr>
        <p:txBody>
          <a:bodyPr wrap="none" rtlCol="0">
            <a:spAutoFit/>
          </a:bodyPr>
          <a:lstStyle/>
          <a:p>
            <a:r>
              <a:rPr lang="en-US" dirty="0" smtClean="0"/>
              <a:t>a</a:t>
            </a:r>
            <a:endParaRPr lang="en-US" dirty="0"/>
          </a:p>
        </p:txBody>
      </p:sp>
      <p:sp>
        <p:nvSpPr>
          <p:cNvPr id="15" name="TextBox 14"/>
          <p:cNvSpPr txBox="1"/>
          <p:nvPr/>
        </p:nvSpPr>
        <p:spPr>
          <a:xfrm>
            <a:off x="7672293" y="4050268"/>
            <a:ext cx="633507" cy="369332"/>
          </a:xfrm>
          <a:prstGeom prst="rect">
            <a:avLst/>
          </a:prstGeom>
          <a:noFill/>
        </p:spPr>
        <p:txBody>
          <a:bodyPr wrap="none" rtlCol="0">
            <a:spAutoFit/>
          </a:bodyPr>
          <a:lstStyle/>
          <a:p>
            <a:r>
              <a:rPr lang="en-US" dirty="0" smtClean="0"/>
              <a:t>a + 1</a:t>
            </a:r>
            <a:endParaRPr lang="en-US" dirty="0"/>
          </a:p>
        </p:txBody>
      </p:sp>
      <p:sp>
        <p:nvSpPr>
          <p:cNvPr id="16" name="TextBox 15"/>
          <p:cNvSpPr txBox="1"/>
          <p:nvPr/>
        </p:nvSpPr>
        <p:spPr>
          <a:xfrm>
            <a:off x="5256106" y="4050268"/>
            <a:ext cx="306494" cy="369332"/>
          </a:xfrm>
          <a:prstGeom prst="rect">
            <a:avLst/>
          </a:prstGeom>
          <a:noFill/>
        </p:spPr>
        <p:txBody>
          <a:bodyPr wrap="none" rtlCol="0">
            <a:spAutoFit/>
          </a:bodyPr>
          <a:lstStyle/>
          <a:p>
            <a:r>
              <a:rPr lang="en-US" dirty="0" smtClean="0"/>
              <a:t>b</a:t>
            </a:r>
            <a:endParaRPr lang="en-US" dirty="0"/>
          </a:p>
        </p:txBody>
      </p:sp>
      <p:sp>
        <p:nvSpPr>
          <p:cNvPr id="17" name="TextBox 16"/>
          <p:cNvSpPr txBox="1"/>
          <p:nvPr/>
        </p:nvSpPr>
        <p:spPr>
          <a:xfrm>
            <a:off x="5146472" y="3593068"/>
            <a:ext cx="644728" cy="369332"/>
          </a:xfrm>
          <a:prstGeom prst="rect">
            <a:avLst/>
          </a:prstGeom>
          <a:noFill/>
        </p:spPr>
        <p:txBody>
          <a:bodyPr wrap="none" rtlCol="0">
            <a:spAutoFit/>
          </a:bodyPr>
          <a:lstStyle/>
          <a:p>
            <a:r>
              <a:rPr lang="en-US" dirty="0" smtClean="0"/>
              <a:t>b + 1</a:t>
            </a:r>
            <a:endParaRPr lang="en-US" dirty="0"/>
          </a:p>
        </p:txBody>
      </p:sp>
      <p:sp>
        <p:nvSpPr>
          <p:cNvPr id="18" name="TextBox 17"/>
          <p:cNvSpPr txBox="1"/>
          <p:nvPr/>
        </p:nvSpPr>
        <p:spPr>
          <a:xfrm>
            <a:off x="7696200" y="4343400"/>
            <a:ext cx="242374" cy="369332"/>
          </a:xfrm>
          <a:prstGeom prst="rect">
            <a:avLst/>
          </a:prstGeom>
          <a:noFill/>
        </p:spPr>
        <p:txBody>
          <a:bodyPr wrap="none" rtlCol="0">
            <a:spAutoFit/>
          </a:bodyPr>
          <a:lstStyle/>
          <a:p>
            <a:r>
              <a:rPr lang="en-US" dirty="0" smtClean="0"/>
              <a:t>.</a:t>
            </a:r>
            <a:endParaRPr lang="en-US" dirty="0"/>
          </a:p>
        </p:txBody>
      </p:sp>
      <p:sp>
        <p:nvSpPr>
          <p:cNvPr id="21" name="TextBox 20"/>
          <p:cNvSpPr txBox="1"/>
          <p:nvPr/>
        </p:nvSpPr>
        <p:spPr>
          <a:xfrm>
            <a:off x="7391400" y="4648200"/>
            <a:ext cx="242374" cy="369332"/>
          </a:xfrm>
          <a:prstGeom prst="rect">
            <a:avLst/>
          </a:prstGeom>
          <a:noFill/>
        </p:spPr>
        <p:txBody>
          <a:bodyPr wrap="none" rtlCol="0">
            <a:spAutoFit/>
          </a:bodyPr>
          <a:lstStyle/>
          <a:p>
            <a:r>
              <a:rPr lang="en-US" dirty="0" smtClean="0"/>
              <a:t>.</a:t>
            </a:r>
            <a:endParaRPr lang="en-US" dirty="0"/>
          </a:p>
        </p:txBody>
      </p:sp>
      <p:sp>
        <p:nvSpPr>
          <p:cNvPr id="28" name="TextBox 27"/>
          <p:cNvSpPr txBox="1"/>
          <p:nvPr/>
        </p:nvSpPr>
        <p:spPr>
          <a:xfrm>
            <a:off x="7086600" y="4812268"/>
            <a:ext cx="242374" cy="369332"/>
          </a:xfrm>
          <a:prstGeom prst="rect">
            <a:avLst/>
          </a:prstGeom>
          <a:noFill/>
        </p:spPr>
        <p:txBody>
          <a:bodyPr wrap="none" rtlCol="0">
            <a:spAutoFit/>
          </a:bodyPr>
          <a:lstStyle/>
          <a:p>
            <a:r>
              <a:rPr lang="en-US" dirty="0" smtClean="0"/>
              <a:t>.</a:t>
            </a:r>
            <a:endParaRPr lang="en-US" dirty="0"/>
          </a:p>
        </p:txBody>
      </p:sp>
      <p:sp>
        <p:nvSpPr>
          <p:cNvPr id="29" name="TextBox 28"/>
          <p:cNvSpPr txBox="1"/>
          <p:nvPr/>
        </p:nvSpPr>
        <p:spPr>
          <a:xfrm>
            <a:off x="5486400" y="4355068"/>
            <a:ext cx="242374" cy="369332"/>
          </a:xfrm>
          <a:prstGeom prst="rect">
            <a:avLst/>
          </a:prstGeom>
          <a:noFill/>
        </p:spPr>
        <p:txBody>
          <a:bodyPr wrap="none" rtlCol="0">
            <a:spAutoFit/>
          </a:bodyPr>
          <a:lstStyle/>
          <a:p>
            <a:r>
              <a:rPr lang="en-US" dirty="0" smtClean="0"/>
              <a:t>.</a:t>
            </a:r>
            <a:endParaRPr lang="en-US" dirty="0"/>
          </a:p>
        </p:txBody>
      </p:sp>
      <p:sp>
        <p:nvSpPr>
          <p:cNvPr id="30" name="TextBox 29"/>
          <p:cNvSpPr txBox="1"/>
          <p:nvPr/>
        </p:nvSpPr>
        <p:spPr>
          <a:xfrm>
            <a:off x="5715000" y="4648200"/>
            <a:ext cx="242374" cy="369332"/>
          </a:xfrm>
          <a:prstGeom prst="rect">
            <a:avLst/>
          </a:prstGeom>
          <a:noFill/>
        </p:spPr>
        <p:txBody>
          <a:bodyPr wrap="none" rtlCol="0">
            <a:spAutoFit/>
          </a:bodyPr>
          <a:lstStyle/>
          <a:p>
            <a:r>
              <a:rPr lang="en-US" dirty="0" smtClean="0"/>
              <a:t>.</a:t>
            </a:r>
            <a:endParaRPr lang="en-US" dirty="0"/>
          </a:p>
        </p:txBody>
      </p:sp>
      <p:sp>
        <p:nvSpPr>
          <p:cNvPr id="31" name="TextBox 30"/>
          <p:cNvSpPr txBox="1"/>
          <p:nvPr/>
        </p:nvSpPr>
        <p:spPr>
          <a:xfrm>
            <a:off x="6082226" y="4812268"/>
            <a:ext cx="242374" cy="369332"/>
          </a:xfrm>
          <a:prstGeom prst="rect">
            <a:avLst/>
          </a:prstGeom>
          <a:noFill/>
        </p:spPr>
        <p:txBody>
          <a:bodyPr wrap="none" rtlCol="0">
            <a:spAutoFit/>
          </a:bodyPr>
          <a:lstStyle/>
          <a:p>
            <a:r>
              <a:rPr lang="en-US" dirty="0" smtClean="0"/>
              <a:t>.</a:t>
            </a:r>
            <a:endParaRPr lang="en-US" dirty="0"/>
          </a:p>
        </p:txBody>
      </p:sp>
      <p:cxnSp>
        <p:nvCxnSpPr>
          <p:cNvPr id="33" name="Straight Connector 32"/>
          <p:cNvCxnSpPr/>
          <p:nvPr/>
        </p:nvCxnSpPr>
        <p:spPr>
          <a:xfrm>
            <a:off x="5105400" y="3962400"/>
            <a:ext cx="32766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ChangeAspect="1"/>
          </p:cNvGraphicFramePr>
          <p:nvPr>
            <p:ph idx="1"/>
          </p:nvPr>
        </p:nvGraphicFramePr>
        <p:xfrm>
          <a:off x="3978275" y="273050"/>
          <a:ext cx="3336925" cy="1600200"/>
        </p:xfrm>
        <a:graphic>
          <a:graphicData uri="http://schemas.openxmlformats.org/presentationml/2006/ole">
            <p:oleObj spid="_x0000_s1026" name="Equation" r:id="rId3" imgW="927000" imgH="444240" progId="Equation.DSMT4">
              <p:embed/>
            </p:oleObj>
          </a:graphicData>
        </a:graphic>
      </p:graphicFrame>
      <p:sp>
        <p:nvSpPr>
          <p:cNvPr id="5" name="TextBox 4"/>
          <p:cNvSpPr txBox="1"/>
          <p:nvPr/>
        </p:nvSpPr>
        <p:spPr>
          <a:xfrm>
            <a:off x="1271822" y="349102"/>
            <a:ext cx="1623778" cy="523220"/>
          </a:xfrm>
          <a:prstGeom prst="rect">
            <a:avLst/>
          </a:prstGeom>
          <a:noFill/>
        </p:spPr>
        <p:txBody>
          <a:bodyPr wrap="none" rtlCol="0">
            <a:spAutoFit/>
          </a:bodyPr>
          <a:lstStyle/>
          <a:p>
            <a:r>
              <a:rPr lang="en-US" sz="2800" dirty="0" smtClean="0"/>
              <a:t>For any n:</a:t>
            </a:r>
            <a:endParaRPr lang="en-US" sz="2800" dirty="0"/>
          </a:p>
        </p:txBody>
      </p:sp>
      <p:sp>
        <p:nvSpPr>
          <p:cNvPr id="6" name="TextBox 5"/>
          <p:cNvSpPr txBox="1"/>
          <p:nvPr/>
        </p:nvSpPr>
        <p:spPr>
          <a:xfrm>
            <a:off x="1219200" y="2101702"/>
            <a:ext cx="7696200" cy="1384995"/>
          </a:xfrm>
          <a:prstGeom prst="rect">
            <a:avLst/>
          </a:prstGeom>
          <a:noFill/>
        </p:spPr>
        <p:txBody>
          <a:bodyPr wrap="square" rtlCol="0">
            <a:spAutoFit/>
          </a:bodyPr>
          <a:lstStyle/>
          <a:p>
            <a:r>
              <a:rPr lang="en-US" sz="2800" dirty="0" smtClean="0"/>
              <a:t>So for the one-cut case when only two segments are formed, we want each segment to contain half of this summation, or:</a:t>
            </a:r>
            <a:endParaRPr lang="en-US" sz="2800" dirty="0"/>
          </a:p>
        </p:txBody>
      </p:sp>
      <p:graphicFrame>
        <p:nvGraphicFramePr>
          <p:cNvPr id="7" name="Object 6"/>
          <p:cNvGraphicFramePr>
            <a:graphicFrameLocks noChangeAspect="1"/>
          </p:cNvGraphicFramePr>
          <p:nvPr/>
        </p:nvGraphicFramePr>
        <p:xfrm>
          <a:off x="4953001" y="3124200"/>
          <a:ext cx="1828799" cy="1403498"/>
        </p:xfrm>
        <a:graphic>
          <a:graphicData uri="http://schemas.openxmlformats.org/presentationml/2006/ole">
            <p:oleObj spid="_x0000_s1027" name="Equation" r:id="rId4" imgW="545760" imgH="419040" progId="Equation.DSMT4">
              <p:embed/>
            </p:oleObj>
          </a:graphicData>
        </a:graphic>
      </p:graphicFrame>
      <p:sp>
        <p:nvSpPr>
          <p:cNvPr id="8" name="TextBox 7"/>
          <p:cNvSpPr txBox="1"/>
          <p:nvPr/>
        </p:nvSpPr>
        <p:spPr>
          <a:xfrm>
            <a:off x="1371600" y="4800600"/>
            <a:ext cx="7239000" cy="1384995"/>
          </a:xfrm>
          <a:prstGeom prst="rect">
            <a:avLst/>
          </a:prstGeom>
          <a:noFill/>
        </p:spPr>
        <p:txBody>
          <a:bodyPr wrap="square" rtlCol="0">
            <a:spAutoFit/>
          </a:bodyPr>
          <a:lstStyle/>
          <a:p>
            <a:r>
              <a:rPr lang="en-US" sz="2800" dirty="0" smtClean="0"/>
              <a:t>We also need for this to give whole number solutions for it to make sense in the context of our problem.</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3124200" y="609600"/>
          <a:ext cx="838200" cy="643202"/>
        </p:xfrm>
        <a:graphic>
          <a:graphicData uri="http://schemas.openxmlformats.org/presentationml/2006/ole">
            <p:oleObj spid="_x0000_s2050" name="Equation" r:id="rId3" imgW="545760" imgH="419040" progId="Equation.DSMT4">
              <p:embed/>
            </p:oleObj>
          </a:graphicData>
        </a:graphic>
      </p:graphicFrame>
      <p:sp>
        <p:nvSpPr>
          <p:cNvPr id="5" name="TextBox 4"/>
          <p:cNvSpPr txBox="1"/>
          <p:nvPr/>
        </p:nvSpPr>
        <p:spPr>
          <a:xfrm>
            <a:off x="1371600" y="685800"/>
            <a:ext cx="1607043" cy="461665"/>
          </a:xfrm>
          <a:prstGeom prst="rect">
            <a:avLst/>
          </a:prstGeom>
          <a:noFill/>
        </p:spPr>
        <p:txBody>
          <a:bodyPr wrap="none" rtlCol="0">
            <a:spAutoFit/>
          </a:bodyPr>
          <a:lstStyle/>
          <a:p>
            <a:r>
              <a:rPr lang="en-US" sz="2400" dirty="0" smtClean="0"/>
              <a:t>In order for</a:t>
            </a:r>
            <a:endParaRPr lang="en-US" sz="2400" dirty="0"/>
          </a:p>
        </p:txBody>
      </p:sp>
      <p:sp>
        <p:nvSpPr>
          <p:cNvPr id="6" name="TextBox 5"/>
          <p:cNvSpPr txBox="1"/>
          <p:nvPr/>
        </p:nvSpPr>
        <p:spPr>
          <a:xfrm>
            <a:off x="4038600" y="685800"/>
            <a:ext cx="4876800" cy="1200329"/>
          </a:xfrm>
          <a:prstGeom prst="rect">
            <a:avLst/>
          </a:prstGeom>
          <a:noFill/>
        </p:spPr>
        <p:txBody>
          <a:bodyPr wrap="square" rtlCol="0">
            <a:spAutoFit/>
          </a:bodyPr>
          <a:lstStyle/>
          <a:p>
            <a:r>
              <a:rPr lang="en-US" sz="2400" dirty="0" smtClean="0"/>
              <a:t>to give whole number solutions, </a:t>
            </a:r>
            <a:r>
              <a:rPr lang="en-US" sz="2400" i="1" dirty="0" smtClean="0"/>
              <a:t>n</a:t>
            </a:r>
            <a:r>
              <a:rPr lang="en-US" sz="2400" dirty="0" smtClean="0"/>
              <a:t> must be of the form 4</a:t>
            </a:r>
            <a:r>
              <a:rPr lang="en-US" sz="2400" i="1" dirty="0" smtClean="0"/>
              <a:t>k</a:t>
            </a:r>
            <a:r>
              <a:rPr lang="en-US" sz="2400" dirty="0" smtClean="0"/>
              <a:t> or 4</a:t>
            </a:r>
            <a:r>
              <a:rPr lang="en-US" sz="2400" i="1" dirty="0" smtClean="0"/>
              <a:t>k</a:t>
            </a:r>
            <a:r>
              <a:rPr lang="en-US" sz="2400" dirty="0" smtClean="0"/>
              <a:t>+3 for some nonnegative integer </a:t>
            </a:r>
            <a:r>
              <a:rPr lang="en-US" sz="2400" i="1" dirty="0" smtClean="0"/>
              <a:t>k</a:t>
            </a:r>
            <a:r>
              <a:rPr lang="en-US" sz="2400" dirty="0" smtClean="0"/>
              <a:t>.</a:t>
            </a:r>
            <a:endParaRPr lang="en-US" sz="2400" dirty="0"/>
          </a:p>
        </p:txBody>
      </p:sp>
      <p:sp>
        <p:nvSpPr>
          <p:cNvPr id="7" name="Oval 6"/>
          <p:cNvSpPr/>
          <p:nvPr/>
        </p:nvSpPr>
        <p:spPr>
          <a:xfrm>
            <a:off x="5334000" y="2286000"/>
            <a:ext cx="3276600" cy="3033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7315200" y="2514600"/>
            <a:ext cx="301686" cy="369332"/>
          </a:xfrm>
          <a:prstGeom prst="rect">
            <a:avLst/>
          </a:prstGeom>
          <a:noFill/>
        </p:spPr>
        <p:txBody>
          <a:bodyPr wrap="none" rtlCol="0">
            <a:spAutoFit/>
          </a:bodyPr>
          <a:lstStyle/>
          <a:p>
            <a:r>
              <a:rPr lang="en-US" dirty="0" smtClean="0"/>
              <a:t>1</a:t>
            </a:r>
            <a:endParaRPr lang="en-US" dirty="0"/>
          </a:p>
        </p:txBody>
      </p:sp>
      <p:sp>
        <p:nvSpPr>
          <p:cNvPr id="9" name="TextBox 8"/>
          <p:cNvSpPr txBox="1"/>
          <p:nvPr/>
        </p:nvSpPr>
        <p:spPr>
          <a:xfrm>
            <a:off x="6781800" y="2362200"/>
            <a:ext cx="306494" cy="369332"/>
          </a:xfrm>
          <a:prstGeom prst="rect">
            <a:avLst/>
          </a:prstGeom>
          <a:noFill/>
        </p:spPr>
        <p:txBody>
          <a:bodyPr wrap="none" rtlCol="0">
            <a:spAutoFit/>
          </a:bodyPr>
          <a:lstStyle/>
          <a:p>
            <a:r>
              <a:rPr lang="en-US" dirty="0" smtClean="0"/>
              <a:t>n</a:t>
            </a:r>
            <a:endParaRPr lang="en-US" dirty="0"/>
          </a:p>
        </p:txBody>
      </p:sp>
      <p:sp>
        <p:nvSpPr>
          <p:cNvPr id="10" name="TextBox 9"/>
          <p:cNvSpPr txBox="1"/>
          <p:nvPr/>
        </p:nvSpPr>
        <p:spPr>
          <a:xfrm>
            <a:off x="6019800" y="2514600"/>
            <a:ext cx="599844" cy="369332"/>
          </a:xfrm>
          <a:prstGeom prst="rect">
            <a:avLst/>
          </a:prstGeom>
          <a:noFill/>
        </p:spPr>
        <p:txBody>
          <a:bodyPr wrap="none" rtlCol="0">
            <a:spAutoFit/>
          </a:bodyPr>
          <a:lstStyle/>
          <a:p>
            <a:r>
              <a:rPr lang="en-US" dirty="0" smtClean="0"/>
              <a:t>n - 1</a:t>
            </a:r>
            <a:endParaRPr lang="en-US" dirty="0"/>
          </a:p>
        </p:txBody>
      </p:sp>
      <p:sp>
        <p:nvSpPr>
          <p:cNvPr id="11" name="TextBox 10"/>
          <p:cNvSpPr txBox="1"/>
          <p:nvPr/>
        </p:nvSpPr>
        <p:spPr>
          <a:xfrm>
            <a:off x="7772400" y="2754868"/>
            <a:ext cx="242374" cy="369332"/>
          </a:xfrm>
          <a:prstGeom prst="rect">
            <a:avLst/>
          </a:prstGeom>
          <a:noFill/>
        </p:spPr>
        <p:txBody>
          <a:bodyPr wrap="none" rtlCol="0">
            <a:spAutoFit/>
          </a:bodyPr>
          <a:lstStyle/>
          <a:p>
            <a:r>
              <a:rPr lang="en-US" dirty="0" smtClean="0"/>
              <a:t>.</a:t>
            </a:r>
            <a:endParaRPr lang="en-US" dirty="0"/>
          </a:p>
        </p:txBody>
      </p:sp>
      <p:sp>
        <p:nvSpPr>
          <p:cNvPr id="12" name="TextBox 11"/>
          <p:cNvSpPr txBox="1"/>
          <p:nvPr/>
        </p:nvSpPr>
        <p:spPr>
          <a:xfrm>
            <a:off x="8001000" y="2983468"/>
            <a:ext cx="242374" cy="369332"/>
          </a:xfrm>
          <a:prstGeom prst="rect">
            <a:avLst/>
          </a:prstGeom>
          <a:noFill/>
        </p:spPr>
        <p:txBody>
          <a:bodyPr wrap="none" rtlCol="0">
            <a:spAutoFit/>
          </a:bodyPr>
          <a:lstStyle/>
          <a:p>
            <a:r>
              <a:rPr lang="en-US" dirty="0" smtClean="0"/>
              <a:t>.</a:t>
            </a:r>
            <a:endParaRPr lang="en-US" dirty="0"/>
          </a:p>
        </p:txBody>
      </p:sp>
      <p:sp>
        <p:nvSpPr>
          <p:cNvPr id="13" name="TextBox 12"/>
          <p:cNvSpPr txBox="1"/>
          <p:nvPr/>
        </p:nvSpPr>
        <p:spPr>
          <a:xfrm>
            <a:off x="8139626" y="3212068"/>
            <a:ext cx="242374" cy="369332"/>
          </a:xfrm>
          <a:prstGeom prst="rect">
            <a:avLst/>
          </a:prstGeom>
          <a:noFill/>
        </p:spPr>
        <p:txBody>
          <a:bodyPr wrap="none" rtlCol="0">
            <a:spAutoFit/>
          </a:bodyPr>
          <a:lstStyle/>
          <a:p>
            <a:r>
              <a:rPr lang="en-US" dirty="0" smtClean="0"/>
              <a:t>.</a:t>
            </a:r>
            <a:endParaRPr lang="en-US" dirty="0"/>
          </a:p>
        </p:txBody>
      </p:sp>
      <p:sp>
        <p:nvSpPr>
          <p:cNvPr id="14" name="TextBox 13"/>
          <p:cNvSpPr txBox="1"/>
          <p:nvPr/>
        </p:nvSpPr>
        <p:spPr>
          <a:xfrm>
            <a:off x="5791200" y="2743200"/>
            <a:ext cx="242374" cy="369332"/>
          </a:xfrm>
          <a:prstGeom prst="rect">
            <a:avLst/>
          </a:prstGeom>
          <a:noFill/>
        </p:spPr>
        <p:txBody>
          <a:bodyPr wrap="none" rtlCol="0">
            <a:spAutoFit/>
          </a:bodyPr>
          <a:lstStyle/>
          <a:p>
            <a:r>
              <a:rPr lang="en-US" dirty="0" smtClean="0"/>
              <a:t>.</a:t>
            </a:r>
            <a:endParaRPr lang="en-US" dirty="0"/>
          </a:p>
        </p:txBody>
      </p:sp>
      <p:sp>
        <p:nvSpPr>
          <p:cNvPr id="15" name="TextBox 14"/>
          <p:cNvSpPr txBox="1"/>
          <p:nvPr/>
        </p:nvSpPr>
        <p:spPr>
          <a:xfrm>
            <a:off x="5562600" y="2971800"/>
            <a:ext cx="242374" cy="369332"/>
          </a:xfrm>
          <a:prstGeom prst="rect">
            <a:avLst/>
          </a:prstGeom>
          <a:noFill/>
        </p:spPr>
        <p:txBody>
          <a:bodyPr wrap="none" rtlCol="0">
            <a:spAutoFit/>
          </a:bodyPr>
          <a:lstStyle/>
          <a:p>
            <a:r>
              <a:rPr lang="en-US" dirty="0" smtClean="0"/>
              <a:t>.</a:t>
            </a:r>
            <a:endParaRPr lang="en-US" dirty="0"/>
          </a:p>
        </p:txBody>
      </p:sp>
      <p:sp>
        <p:nvSpPr>
          <p:cNvPr id="16" name="TextBox 15"/>
          <p:cNvSpPr txBox="1"/>
          <p:nvPr/>
        </p:nvSpPr>
        <p:spPr>
          <a:xfrm>
            <a:off x="5486400" y="3200400"/>
            <a:ext cx="242374" cy="369332"/>
          </a:xfrm>
          <a:prstGeom prst="rect">
            <a:avLst/>
          </a:prstGeom>
          <a:noFill/>
        </p:spPr>
        <p:txBody>
          <a:bodyPr wrap="none" rtlCol="0">
            <a:spAutoFit/>
          </a:bodyPr>
          <a:lstStyle/>
          <a:p>
            <a:r>
              <a:rPr lang="en-US" dirty="0" smtClean="0"/>
              <a:t>.</a:t>
            </a:r>
            <a:endParaRPr lang="en-US" dirty="0"/>
          </a:p>
        </p:txBody>
      </p:sp>
      <p:sp>
        <p:nvSpPr>
          <p:cNvPr id="17" name="TextBox 16"/>
          <p:cNvSpPr txBox="1"/>
          <p:nvPr/>
        </p:nvSpPr>
        <p:spPr>
          <a:xfrm>
            <a:off x="8229600" y="3581400"/>
            <a:ext cx="295274" cy="369332"/>
          </a:xfrm>
          <a:prstGeom prst="rect">
            <a:avLst/>
          </a:prstGeom>
          <a:noFill/>
        </p:spPr>
        <p:txBody>
          <a:bodyPr wrap="none" rtlCol="0">
            <a:spAutoFit/>
          </a:bodyPr>
          <a:lstStyle/>
          <a:p>
            <a:r>
              <a:rPr lang="en-US" dirty="0" smtClean="0"/>
              <a:t>a</a:t>
            </a:r>
            <a:endParaRPr lang="en-US" dirty="0"/>
          </a:p>
        </p:txBody>
      </p:sp>
      <p:sp>
        <p:nvSpPr>
          <p:cNvPr id="18" name="TextBox 17"/>
          <p:cNvSpPr txBox="1"/>
          <p:nvPr/>
        </p:nvSpPr>
        <p:spPr>
          <a:xfrm>
            <a:off x="7900893" y="4050268"/>
            <a:ext cx="633507" cy="369332"/>
          </a:xfrm>
          <a:prstGeom prst="rect">
            <a:avLst/>
          </a:prstGeom>
          <a:noFill/>
        </p:spPr>
        <p:txBody>
          <a:bodyPr wrap="none" rtlCol="0">
            <a:spAutoFit/>
          </a:bodyPr>
          <a:lstStyle/>
          <a:p>
            <a:r>
              <a:rPr lang="en-US" dirty="0" smtClean="0"/>
              <a:t>a + 1</a:t>
            </a:r>
            <a:endParaRPr lang="en-US" dirty="0"/>
          </a:p>
        </p:txBody>
      </p:sp>
      <p:sp>
        <p:nvSpPr>
          <p:cNvPr id="19" name="TextBox 18"/>
          <p:cNvSpPr txBox="1"/>
          <p:nvPr/>
        </p:nvSpPr>
        <p:spPr>
          <a:xfrm>
            <a:off x="5484706" y="4050268"/>
            <a:ext cx="306494" cy="369332"/>
          </a:xfrm>
          <a:prstGeom prst="rect">
            <a:avLst/>
          </a:prstGeom>
          <a:noFill/>
        </p:spPr>
        <p:txBody>
          <a:bodyPr wrap="none" rtlCol="0">
            <a:spAutoFit/>
          </a:bodyPr>
          <a:lstStyle/>
          <a:p>
            <a:r>
              <a:rPr lang="en-US" dirty="0" smtClean="0"/>
              <a:t>b</a:t>
            </a:r>
            <a:endParaRPr lang="en-US" dirty="0"/>
          </a:p>
        </p:txBody>
      </p:sp>
      <p:sp>
        <p:nvSpPr>
          <p:cNvPr id="20" name="TextBox 19"/>
          <p:cNvSpPr txBox="1"/>
          <p:nvPr/>
        </p:nvSpPr>
        <p:spPr>
          <a:xfrm>
            <a:off x="5375072" y="3593068"/>
            <a:ext cx="644728" cy="369332"/>
          </a:xfrm>
          <a:prstGeom prst="rect">
            <a:avLst/>
          </a:prstGeom>
          <a:noFill/>
        </p:spPr>
        <p:txBody>
          <a:bodyPr wrap="none" rtlCol="0">
            <a:spAutoFit/>
          </a:bodyPr>
          <a:lstStyle/>
          <a:p>
            <a:r>
              <a:rPr lang="en-US" dirty="0" smtClean="0"/>
              <a:t>b + 1</a:t>
            </a:r>
            <a:endParaRPr lang="en-US" dirty="0"/>
          </a:p>
        </p:txBody>
      </p:sp>
      <p:sp>
        <p:nvSpPr>
          <p:cNvPr id="21" name="TextBox 20"/>
          <p:cNvSpPr txBox="1"/>
          <p:nvPr/>
        </p:nvSpPr>
        <p:spPr>
          <a:xfrm>
            <a:off x="7924800" y="4343400"/>
            <a:ext cx="242374" cy="369332"/>
          </a:xfrm>
          <a:prstGeom prst="rect">
            <a:avLst/>
          </a:prstGeom>
          <a:noFill/>
        </p:spPr>
        <p:txBody>
          <a:bodyPr wrap="none" rtlCol="0">
            <a:spAutoFit/>
          </a:bodyPr>
          <a:lstStyle/>
          <a:p>
            <a:r>
              <a:rPr lang="en-US" dirty="0" smtClean="0"/>
              <a:t>.</a:t>
            </a:r>
            <a:endParaRPr lang="en-US" dirty="0"/>
          </a:p>
        </p:txBody>
      </p:sp>
      <p:sp>
        <p:nvSpPr>
          <p:cNvPr id="22" name="TextBox 21"/>
          <p:cNvSpPr txBox="1"/>
          <p:nvPr/>
        </p:nvSpPr>
        <p:spPr>
          <a:xfrm>
            <a:off x="7620000" y="4648200"/>
            <a:ext cx="242374" cy="369332"/>
          </a:xfrm>
          <a:prstGeom prst="rect">
            <a:avLst/>
          </a:prstGeom>
          <a:noFill/>
        </p:spPr>
        <p:txBody>
          <a:bodyPr wrap="none" rtlCol="0">
            <a:spAutoFit/>
          </a:bodyPr>
          <a:lstStyle/>
          <a:p>
            <a:r>
              <a:rPr lang="en-US" dirty="0" smtClean="0"/>
              <a:t>.</a:t>
            </a:r>
            <a:endParaRPr lang="en-US" dirty="0"/>
          </a:p>
        </p:txBody>
      </p:sp>
      <p:sp>
        <p:nvSpPr>
          <p:cNvPr id="23" name="TextBox 22"/>
          <p:cNvSpPr txBox="1"/>
          <p:nvPr/>
        </p:nvSpPr>
        <p:spPr>
          <a:xfrm>
            <a:off x="7315200" y="4812268"/>
            <a:ext cx="242374" cy="369332"/>
          </a:xfrm>
          <a:prstGeom prst="rect">
            <a:avLst/>
          </a:prstGeom>
          <a:noFill/>
        </p:spPr>
        <p:txBody>
          <a:bodyPr wrap="none" rtlCol="0">
            <a:spAutoFit/>
          </a:bodyPr>
          <a:lstStyle/>
          <a:p>
            <a:r>
              <a:rPr lang="en-US" dirty="0" smtClean="0"/>
              <a:t>.</a:t>
            </a:r>
            <a:endParaRPr lang="en-US" dirty="0"/>
          </a:p>
        </p:txBody>
      </p:sp>
      <p:sp>
        <p:nvSpPr>
          <p:cNvPr id="24" name="TextBox 23"/>
          <p:cNvSpPr txBox="1"/>
          <p:nvPr/>
        </p:nvSpPr>
        <p:spPr>
          <a:xfrm>
            <a:off x="5715000" y="4355068"/>
            <a:ext cx="242374" cy="369332"/>
          </a:xfrm>
          <a:prstGeom prst="rect">
            <a:avLst/>
          </a:prstGeom>
          <a:noFill/>
        </p:spPr>
        <p:txBody>
          <a:bodyPr wrap="none" rtlCol="0">
            <a:spAutoFit/>
          </a:bodyPr>
          <a:lstStyle/>
          <a:p>
            <a:r>
              <a:rPr lang="en-US" dirty="0" smtClean="0"/>
              <a:t>.</a:t>
            </a:r>
            <a:endParaRPr lang="en-US" dirty="0"/>
          </a:p>
        </p:txBody>
      </p:sp>
      <p:sp>
        <p:nvSpPr>
          <p:cNvPr id="25" name="TextBox 24"/>
          <p:cNvSpPr txBox="1"/>
          <p:nvPr/>
        </p:nvSpPr>
        <p:spPr>
          <a:xfrm>
            <a:off x="5943600" y="4648200"/>
            <a:ext cx="242374" cy="369332"/>
          </a:xfrm>
          <a:prstGeom prst="rect">
            <a:avLst/>
          </a:prstGeom>
          <a:noFill/>
        </p:spPr>
        <p:txBody>
          <a:bodyPr wrap="none" rtlCol="0">
            <a:spAutoFit/>
          </a:bodyPr>
          <a:lstStyle/>
          <a:p>
            <a:r>
              <a:rPr lang="en-US" dirty="0" smtClean="0"/>
              <a:t>.</a:t>
            </a:r>
            <a:endParaRPr lang="en-US" dirty="0"/>
          </a:p>
        </p:txBody>
      </p:sp>
      <p:sp>
        <p:nvSpPr>
          <p:cNvPr id="26" name="TextBox 25"/>
          <p:cNvSpPr txBox="1"/>
          <p:nvPr/>
        </p:nvSpPr>
        <p:spPr>
          <a:xfrm>
            <a:off x="6310826" y="4812268"/>
            <a:ext cx="242374" cy="369332"/>
          </a:xfrm>
          <a:prstGeom prst="rect">
            <a:avLst/>
          </a:prstGeom>
          <a:noFill/>
        </p:spPr>
        <p:txBody>
          <a:bodyPr wrap="none" rtlCol="0">
            <a:spAutoFit/>
          </a:bodyPr>
          <a:lstStyle/>
          <a:p>
            <a:r>
              <a:rPr lang="en-US" dirty="0" smtClean="0"/>
              <a:t>.</a:t>
            </a:r>
            <a:endParaRPr lang="en-US" dirty="0"/>
          </a:p>
        </p:txBody>
      </p:sp>
      <p:cxnSp>
        <p:nvCxnSpPr>
          <p:cNvPr id="27" name="Straight Connector 26"/>
          <p:cNvCxnSpPr/>
          <p:nvPr/>
        </p:nvCxnSpPr>
        <p:spPr>
          <a:xfrm>
            <a:off x="5334000" y="3962400"/>
            <a:ext cx="32766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0" y="2286000"/>
            <a:ext cx="3276600" cy="3033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315200" y="2514600"/>
            <a:ext cx="301686" cy="369332"/>
          </a:xfrm>
          <a:prstGeom prst="rect">
            <a:avLst/>
          </a:prstGeom>
          <a:noFill/>
        </p:spPr>
        <p:txBody>
          <a:bodyPr wrap="none" rtlCol="0">
            <a:spAutoFit/>
          </a:bodyPr>
          <a:lstStyle/>
          <a:p>
            <a:r>
              <a:rPr lang="en-US" dirty="0" smtClean="0"/>
              <a:t>1</a:t>
            </a:r>
            <a:endParaRPr lang="en-US" dirty="0"/>
          </a:p>
        </p:txBody>
      </p:sp>
      <p:sp>
        <p:nvSpPr>
          <p:cNvPr id="6" name="TextBox 5"/>
          <p:cNvSpPr txBox="1"/>
          <p:nvPr/>
        </p:nvSpPr>
        <p:spPr>
          <a:xfrm>
            <a:off x="6781800" y="2362200"/>
            <a:ext cx="306494" cy="369332"/>
          </a:xfrm>
          <a:prstGeom prst="rect">
            <a:avLst/>
          </a:prstGeom>
          <a:noFill/>
        </p:spPr>
        <p:txBody>
          <a:bodyPr wrap="none" rtlCol="0">
            <a:spAutoFit/>
          </a:bodyPr>
          <a:lstStyle/>
          <a:p>
            <a:r>
              <a:rPr lang="en-US" dirty="0" smtClean="0"/>
              <a:t>n</a:t>
            </a:r>
            <a:endParaRPr lang="en-US" dirty="0"/>
          </a:p>
        </p:txBody>
      </p:sp>
      <p:sp>
        <p:nvSpPr>
          <p:cNvPr id="7" name="TextBox 6"/>
          <p:cNvSpPr txBox="1"/>
          <p:nvPr/>
        </p:nvSpPr>
        <p:spPr>
          <a:xfrm>
            <a:off x="6019800" y="2514600"/>
            <a:ext cx="599844" cy="369332"/>
          </a:xfrm>
          <a:prstGeom prst="rect">
            <a:avLst/>
          </a:prstGeom>
          <a:noFill/>
        </p:spPr>
        <p:txBody>
          <a:bodyPr wrap="none" rtlCol="0">
            <a:spAutoFit/>
          </a:bodyPr>
          <a:lstStyle/>
          <a:p>
            <a:r>
              <a:rPr lang="en-US" dirty="0" smtClean="0"/>
              <a:t>n - 1</a:t>
            </a:r>
            <a:endParaRPr lang="en-US" dirty="0"/>
          </a:p>
        </p:txBody>
      </p:sp>
      <p:sp>
        <p:nvSpPr>
          <p:cNvPr id="8" name="TextBox 7"/>
          <p:cNvSpPr txBox="1"/>
          <p:nvPr/>
        </p:nvSpPr>
        <p:spPr>
          <a:xfrm>
            <a:off x="7772400" y="2754868"/>
            <a:ext cx="242374" cy="369332"/>
          </a:xfrm>
          <a:prstGeom prst="rect">
            <a:avLst/>
          </a:prstGeom>
          <a:noFill/>
        </p:spPr>
        <p:txBody>
          <a:bodyPr wrap="none" rtlCol="0">
            <a:spAutoFit/>
          </a:bodyPr>
          <a:lstStyle/>
          <a:p>
            <a:r>
              <a:rPr lang="en-US" dirty="0" smtClean="0"/>
              <a:t>.</a:t>
            </a:r>
            <a:endParaRPr lang="en-US" dirty="0"/>
          </a:p>
        </p:txBody>
      </p:sp>
      <p:sp>
        <p:nvSpPr>
          <p:cNvPr id="9" name="TextBox 8"/>
          <p:cNvSpPr txBox="1"/>
          <p:nvPr/>
        </p:nvSpPr>
        <p:spPr>
          <a:xfrm>
            <a:off x="8001000" y="2983468"/>
            <a:ext cx="242374" cy="369332"/>
          </a:xfrm>
          <a:prstGeom prst="rect">
            <a:avLst/>
          </a:prstGeom>
          <a:noFill/>
        </p:spPr>
        <p:txBody>
          <a:bodyPr wrap="none" rtlCol="0">
            <a:spAutoFit/>
          </a:bodyPr>
          <a:lstStyle/>
          <a:p>
            <a:r>
              <a:rPr lang="en-US" dirty="0" smtClean="0"/>
              <a:t>.</a:t>
            </a:r>
            <a:endParaRPr lang="en-US" dirty="0"/>
          </a:p>
        </p:txBody>
      </p:sp>
      <p:sp>
        <p:nvSpPr>
          <p:cNvPr id="10" name="TextBox 9"/>
          <p:cNvSpPr txBox="1"/>
          <p:nvPr/>
        </p:nvSpPr>
        <p:spPr>
          <a:xfrm>
            <a:off x="8139626" y="3212068"/>
            <a:ext cx="242374" cy="369332"/>
          </a:xfrm>
          <a:prstGeom prst="rect">
            <a:avLst/>
          </a:prstGeom>
          <a:noFill/>
        </p:spPr>
        <p:txBody>
          <a:bodyPr wrap="none" rtlCol="0">
            <a:spAutoFit/>
          </a:bodyPr>
          <a:lstStyle/>
          <a:p>
            <a:r>
              <a:rPr lang="en-US" dirty="0" smtClean="0"/>
              <a:t>.</a:t>
            </a:r>
            <a:endParaRPr lang="en-US" dirty="0"/>
          </a:p>
        </p:txBody>
      </p:sp>
      <p:sp>
        <p:nvSpPr>
          <p:cNvPr id="11" name="TextBox 10"/>
          <p:cNvSpPr txBox="1"/>
          <p:nvPr/>
        </p:nvSpPr>
        <p:spPr>
          <a:xfrm>
            <a:off x="5791200" y="2743200"/>
            <a:ext cx="242374" cy="369332"/>
          </a:xfrm>
          <a:prstGeom prst="rect">
            <a:avLst/>
          </a:prstGeom>
          <a:noFill/>
        </p:spPr>
        <p:txBody>
          <a:bodyPr wrap="none" rtlCol="0">
            <a:spAutoFit/>
          </a:bodyPr>
          <a:lstStyle/>
          <a:p>
            <a:r>
              <a:rPr lang="en-US" dirty="0" smtClean="0"/>
              <a:t>.</a:t>
            </a:r>
            <a:endParaRPr lang="en-US" dirty="0"/>
          </a:p>
        </p:txBody>
      </p:sp>
      <p:sp>
        <p:nvSpPr>
          <p:cNvPr id="12" name="TextBox 11"/>
          <p:cNvSpPr txBox="1"/>
          <p:nvPr/>
        </p:nvSpPr>
        <p:spPr>
          <a:xfrm>
            <a:off x="5562600" y="2971800"/>
            <a:ext cx="242374" cy="369332"/>
          </a:xfrm>
          <a:prstGeom prst="rect">
            <a:avLst/>
          </a:prstGeom>
          <a:noFill/>
        </p:spPr>
        <p:txBody>
          <a:bodyPr wrap="none" rtlCol="0">
            <a:spAutoFit/>
          </a:bodyPr>
          <a:lstStyle/>
          <a:p>
            <a:r>
              <a:rPr lang="en-US" dirty="0" smtClean="0"/>
              <a:t>.</a:t>
            </a:r>
            <a:endParaRPr lang="en-US" dirty="0"/>
          </a:p>
        </p:txBody>
      </p:sp>
      <p:sp>
        <p:nvSpPr>
          <p:cNvPr id="13" name="TextBox 12"/>
          <p:cNvSpPr txBox="1"/>
          <p:nvPr/>
        </p:nvSpPr>
        <p:spPr>
          <a:xfrm>
            <a:off x="5486400" y="3200400"/>
            <a:ext cx="242374" cy="369332"/>
          </a:xfrm>
          <a:prstGeom prst="rect">
            <a:avLst/>
          </a:prstGeom>
          <a:noFill/>
        </p:spPr>
        <p:txBody>
          <a:bodyPr wrap="none" rtlCol="0">
            <a:spAutoFit/>
          </a:bodyPr>
          <a:lstStyle/>
          <a:p>
            <a:r>
              <a:rPr lang="en-US" dirty="0" smtClean="0"/>
              <a:t>.</a:t>
            </a:r>
            <a:endParaRPr lang="en-US" dirty="0"/>
          </a:p>
        </p:txBody>
      </p:sp>
      <p:sp>
        <p:nvSpPr>
          <p:cNvPr id="14" name="TextBox 13"/>
          <p:cNvSpPr txBox="1"/>
          <p:nvPr/>
        </p:nvSpPr>
        <p:spPr>
          <a:xfrm>
            <a:off x="8229600" y="3581400"/>
            <a:ext cx="295274" cy="369332"/>
          </a:xfrm>
          <a:prstGeom prst="rect">
            <a:avLst/>
          </a:prstGeom>
          <a:noFill/>
        </p:spPr>
        <p:txBody>
          <a:bodyPr wrap="none" rtlCol="0">
            <a:spAutoFit/>
          </a:bodyPr>
          <a:lstStyle/>
          <a:p>
            <a:r>
              <a:rPr lang="en-US" dirty="0" smtClean="0"/>
              <a:t>a</a:t>
            </a:r>
            <a:endParaRPr lang="en-US" dirty="0"/>
          </a:p>
        </p:txBody>
      </p:sp>
      <p:sp>
        <p:nvSpPr>
          <p:cNvPr id="15" name="TextBox 14"/>
          <p:cNvSpPr txBox="1"/>
          <p:nvPr/>
        </p:nvSpPr>
        <p:spPr>
          <a:xfrm>
            <a:off x="7900893" y="4050268"/>
            <a:ext cx="633507" cy="369332"/>
          </a:xfrm>
          <a:prstGeom prst="rect">
            <a:avLst/>
          </a:prstGeom>
          <a:noFill/>
        </p:spPr>
        <p:txBody>
          <a:bodyPr wrap="none" rtlCol="0">
            <a:spAutoFit/>
          </a:bodyPr>
          <a:lstStyle/>
          <a:p>
            <a:r>
              <a:rPr lang="en-US" dirty="0" smtClean="0"/>
              <a:t>a + 1</a:t>
            </a:r>
            <a:endParaRPr lang="en-US" dirty="0"/>
          </a:p>
        </p:txBody>
      </p:sp>
      <p:sp>
        <p:nvSpPr>
          <p:cNvPr id="16" name="TextBox 15"/>
          <p:cNvSpPr txBox="1"/>
          <p:nvPr/>
        </p:nvSpPr>
        <p:spPr>
          <a:xfrm>
            <a:off x="5484706" y="4050268"/>
            <a:ext cx="306494" cy="369332"/>
          </a:xfrm>
          <a:prstGeom prst="rect">
            <a:avLst/>
          </a:prstGeom>
          <a:noFill/>
        </p:spPr>
        <p:txBody>
          <a:bodyPr wrap="none" rtlCol="0">
            <a:spAutoFit/>
          </a:bodyPr>
          <a:lstStyle/>
          <a:p>
            <a:r>
              <a:rPr lang="en-US" dirty="0" smtClean="0"/>
              <a:t>b</a:t>
            </a:r>
            <a:endParaRPr lang="en-US" dirty="0"/>
          </a:p>
        </p:txBody>
      </p:sp>
      <p:sp>
        <p:nvSpPr>
          <p:cNvPr id="17" name="TextBox 16"/>
          <p:cNvSpPr txBox="1"/>
          <p:nvPr/>
        </p:nvSpPr>
        <p:spPr>
          <a:xfrm>
            <a:off x="5375072" y="3593068"/>
            <a:ext cx="644728" cy="369332"/>
          </a:xfrm>
          <a:prstGeom prst="rect">
            <a:avLst/>
          </a:prstGeom>
          <a:noFill/>
        </p:spPr>
        <p:txBody>
          <a:bodyPr wrap="none" rtlCol="0">
            <a:spAutoFit/>
          </a:bodyPr>
          <a:lstStyle/>
          <a:p>
            <a:r>
              <a:rPr lang="en-US" dirty="0" smtClean="0"/>
              <a:t>b + 1</a:t>
            </a:r>
            <a:endParaRPr lang="en-US" dirty="0"/>
          </a:p>
        </p:txBody>
      </p:sp>
      <p:sp>
        <p:nvSpPr>
          <p:cNvPr id="18" name="TextBox 17"/>
          <p:cNvSpPr txBox="1"/>
          <p:nvPr/>
        </p:nvSpPr>
        <p:spPr>
          <a:xfrm>
            <a:off x="7924800" y="4343400"/>
            <a:ext cx="242374" cy="369332"/>
          </a:xfrm>
          <a:prstGeom prst="rect">
            <a:avLst/>
          </a:prstGeom>
          <a:noFill/>
        </p:spPr>
        <p:txBody>
          <a:bodyPr wrap="none" rtlCol="0">
            <a:spAutoFit/>
          </a:bodyPr>
          <a:lstStyle/>
          <a:p>
            <a:r>
              <a:rPr lang="en-US" dirty="0" smtClean="0"/>
              <a:t>.</a:t>
            </a:r>
            <a:endParaRPr lang="en-US" dirty="0"/>
          </a:p>
        </p:txBody>
      </p:sp>
      <p:sp>
        <p:nvSpPr>
          <p:cNvPr id="19" name="TextBox 18"/>
          <p:cNvSpPr txBox="1"/>
          <p:nvPr/>
        </p:nvSpPr>
        <p:spPr>
          <a:xfrm>
            <a:off x="7620000" y="4648200"/>
            <a:ext cx="242374" cy="369332"/>
          </a:xfrm>
          <a:prstGeom prst="rect">
            <a:avLst/>
          </a:prstGeom>
          <a:noFill/>
        </p:spPr>
        <p:txBody>
          <a:bodyPr wrap="none" rtlCol="0">
            <a:spAutoFit/>
          </a:bodyPr>
          <a:lstStyle/>
          <a:p>
            <a:r>
              <a:rPr lang="en-US" dirty="0" smtClean="0"/>
              <a:t>.</a:t>
            </a:r>
            <a:endParaRPr lang="en-US" dirty="0"/>
          </a:p>
        </p:txBody>
      </p:sp>
      <p:sp>
        <p:nvSpPr>
          <p:cNvPr id="20" name="TextBox 19"/>
          <p:cNvSpPr txBox="1"/>
          <p:nvPr/>
        </p:nvSpPr>
        <p:spPr>
          <a:xfrm>
            <a:off x="7315200" y="4812268"/>
            <a:ext cx="242374" cy="369332"/>
          </a:xfrm>
          <a:prstGeom prst="rect">
            <a:avLst/>
          </a:prstGeom>
          <a:noFill/>
        </p:spPr>
        <p:txBody>
          <a:bodyPr wrap="none" rtlCol="0">
            <a:spAutoFit/>
          </a:bodyPr>
          <a:lstStyle/>
          <a:p>
            <a:r>
              <a:rPr lang="en-US" dirty="0" smtClean="0"/>
              <a:t>.</a:t>
            </a:r>
            <a:endParaRPr lang="en-US" dirty="0"/>
          </a:p>
        </p:txBody>
      </p:sp>
      <p:sp>
        <p:nvSpPr>
          <p:cNvPr id="21" name="TextBox 20"/>
          <p:cNvSpPr txBox="1"/>
          <p:nvPr/>
        </p:nvSpPr>
        <p:spPr>
          <a:xfrm>
            <a:off x="5715000" y="4355068"/>
            <a:ext cx="242374" cy="369332"/>
          </a:xfrm>
          <a:prstGeom prst="rect">
            <a:avLst/>
          </a:prstGeom>
          <a:noFill/>
        </p:spPr>
        <p:txBody>
          <a:bodyPr wrap="none" rtlCol="0">
            <a:spAutoFit/>
          </a:bodyPr>
          <a:lstStyle/>
          <a:p>
            <a:r>
              <a:rPr lang="en-US" dirty="0" smtClean="0"/>
              <a:t>.</a:t>
            </a:r>
            <a:endParaRPr lang="en-US" dirty="0"/>
          </a:p>
        </p:txBody>
      </p:sp>
      <p:sp>
        <p:nvSpPr>
          <p:cNvPr id="22" name="TextBox 21"/>
          <p:cNvSpPr txBox="1"/>
          <p:nvPr/>
        </p:nvSpPr>
        <p:spPr>
          <a:xfrm>
            <a:off x="5943600" y="4648200"/>
            <a:ext cx="242374" cy="369332"/>
          </a:xfrm>
          <a:prstGeom prst="rect">
            <a:avLst/>
          </a:prstGeom>
          <a:noFill/>
        </p:spPr>
        <p:txBody>
          <a:bodyPr wrap="none" rtlCol="0">
            <a:spAutoFit/>
          </a:bodyPr>
          <a:lstStyle/>
          <a:p>
            <a:r>
              <a:rPr lang="en-US" dirty="0" smtClean="0"/>
              <a:t>.</a:t>
            </a:r>
            <a:endParaRPr lang="en-US" dirty="0"/>
          </a:p>
        </p:txBody>
      </p:sp>
      <p:sp>
        <p:nvSpPr>
          <p:cNvPr id="23" name="TextBox 22"/>
          <p:cNvSpPr txBox="1"/>
          <p:nvPr/>
        </p:nvSpPr>
        <p:spPr>
          <a:xfrm>
            <a:off x="6310826" y="4812268"/>
            <a:ext cx="242374" cy="369332"/>
          </a:xfrm>
          <a:prstGeom prst="rect">
            <a:avLst/>
          </a:prstGeom>
          <a:noFill/>
        </p:spPr>
        <p:txBody>
          <a:bodyPr wrap="none" rtlCol="0">
            <a:spAutoFit/>
          </a:bodyPr>
          <a:lstStyle/>
          <a:p>
            <a:r>
              <a:rPr lang="en-US" dirty="0" smtClean="0"/>
              <a:t>.</a:t>
            </a:r>
            <a:endParaRPr lang="en-US" dirty="0"/>
          </a:p>
        </p:txBody>
      </p:sp>
      <p:cxnSp>
        <p:nvCxnSpPr>
          <p:cNvPr id="24" name="Straight Connector 23"/>
          <p:cNvCxnSpPr/>
          <p:nvPr/>
        </p:nvCxnSpPr>
        <p:spPr>
          <a:xfrm>
            <a:off x="5334000" y="3962400"/>
            <a:ext cx="3276600" cy="158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6" name="Object 25"/>
          <p:cNvGraphicFramePr>
            <a:graphicFrameLocks noChangeAspect="1"/>
          </p:cNvGraphicFramePr>
          <p:nvPr/>
        </p:nvGraphicFramePr>
        <p:xfrm>
          <a:off x="1192212" y="1890713"/>
          <a:ext cx="3989388" cy="3824287"/>
        </p:xfrm>
        <a:graphic>
          <a:graphicData uri="http://schemas.openxmlformats.org/presentationml/2006/ole">
            <p:oleObj spid="_x0000_s3075" name="Equation" r:id="rId3" imgW="1828800" imgH="1752480" progId="Equation.DSMT4">
              <p:embed/>
            </p:oleObj>
          </a:graphicData>
        </a:graphic>
      </p:graphicFrame>
      <p:sp>
        <p:nvSpPr>
          <p:cNvPr id="27" name="TextBox 26"/>
          <p:cNvSpPr txBox="1"/>
          <p:nvPr/>
        </p:nvSpPr>
        <p:spPr>
          <a:xfrm>
            <a:off x="1371600" y="552271"/>
            <a:ext cx="3505200" cy="1200329"/>
          </a:xfrm>
          <a:prstGeom prst="rect">
            <a:avLst/>
          </a:prstGeom>
          <a:noFill/>
        </p:spPr>
        <p:txBody>
          <a:bodyPr wrap="square" rtlCol="0">
            <a:spAutoFit/>
          </a:bodyPr>
          <a:lstStyle/>
          <a:p>
            <a:r>
              <a:rPr lang="en-US" sz="2400" dirty="0" smtClean="0"/>
              <a:t>For a cut from a to b to be a solution, the following must be true:</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2092</TotalTime>
  <Words>1893</Words>
  <Application>Microsoft Office PowerPoint</Application>
  <PresentationFormat>On-screen Show (4:3)</PresentationFormat>
  <Paragraphs>459</Paragraphs>
  <Slides>43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Solstice</vt:lpstr>
      <vt:lpstr>Equation</vt:lpstr>
      <vt:lpstr>Diophantine Equations with Constraints</vt:lpstr>
      <vt:lpstr>Click and Clack’s Clock</vt:lpstr>
      <vt:lpstr>The Problem</vt:lpstr>
      <vt:lpstr>The Solution</vt:lpstr>
      <vt:lpstr>What about an n-faced clock?</vt:lpstr>
      <vt:lpstr>The One Cut Case</vt:lpstr>
      <vt:lpstr>Slide 7</vt:lpstr>
      <vt:lpstr>Slide 8</vt:lpstr>
      <vt:lpstr>Slide 9</vt:lpstr>
      <vt:lpstr>Slide 10</vt:lpstr>
      <vt:lpstr>Slide 11</vt:lpstr>
      <vt:lpstr>Conclusion for the One Cut Case</vt:lpstr>
      <vt:lpstr>The Two Cut Case</vt:lpstr>
      <vt:lpstr>Case A</vt:lpstr>
      <vt:lpstr>Case B</vt:lpstr>
      <vt:lpstr>Case C</vt:lpstr>
      <vt:lpstr>Case C</vt:lpstr>
      <vt:lpstr>Finding Solution Families</vt:lpstr>
      <vt:lpstr>Finding Solution Families</vt:lpstr>
      <vt:lpstr>Finding Solution Families</vt:lpstr>
      <vt:lpstr>Finding Solution Families</vt:lpstr>
      <vt:lpstr>Finding Solution Families</vt:lpstr>
      <vt:lpstr>Finding Solution Families</vt:lpstr>
      <vt:lpstr>Finding Solution Families</vt:lpstr>
      <vt:lpstr>Finding Solution Families</vt:lpstr>
      <vt:lpstr>Other Solution Families for the Two Cut Case</vt:lpstr>
      <vt:lpstr>Caleb’s Conclusion to Click and Clack’s Clock</vt:lpstr>
      <vt:lpstr>Increasing the Number of Cuts</vt:lpstr>
      <vt:lpstr>Making More Than 2 Cuts</vt:lpstr>
      <vt:lpstr>Making More Than 2 Cuts</vt:lpstr>
      <vt:lpstr>Slide 31</vt:lpstr>
      <vt:lpstr>Slide 32</vt:lpstr>
      <vt:lpstr>Slide 33</vt:lpstr>
      <vt:lpstr>Slide 34</vt:lpstr>
      <vt:lpstr>Theorem</vt:lpstr>
      <vt:lpstr>Sketch of Proof for Theorem</vt:lpstr>
      <vt:lpstr>Theorem</vt:lpstr>
      <vt:lpstr>Sketch of Proof for Theorem</vt:lpstr>
      <vt:lpstr>Sketch of Proof for Theorem</vt:lpstr>
      <vt:lpstr>Proof Sketch Cont.</vt:lpstr>
      <vt:lpstr>In Summary</vt:lpstr>
      <vt:lpstr>In Summary</vt:lpstr>
      <vt:lpstr>Future Ventures</vt:lpstr>
    </vt:vector>
  </TitlesOfParts>
  <Company>Missouri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Diophantine Equations with Constraints</dc:title>
  <dc:creator>Math</dc:creator>
  <cp:lastModifiedBy>Les Reid</cp:lastModifiedBy>
  <cp:revision>213</cp:revision>
  <dcterms:created xsi:type="dcterms:W3CDTF">2008-07-02T14:35:18Z</dcterms:created>
  <dcterms:modified xsi:type="dcterms:W3CDTF">2008-10-24T17:03:15Z</dcterms:modified>
</cp:coreProperties>
</file>