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81" r:id="rId4"/>
    <p:sldId id="257" r:id="rId5"/>
    <p:sldId id="258" r:id="rId6"/>
    <p:sldId id="259" r:id="rId7"/>
    <p:sldId id="261" r:id="rId8"/>
    <p:sldId id="263" r:id="rId9"/>
    <p:sldId id="283" r:id="rId10"/>
    <p:sldId id="262" r:id="rId11"/>
    <p:sldId id="268" r:id="rId12"/>
    <p:sldId id="289" r:id="rId13"/>
    <p:sldId id="264" r:id="rId14"/>
    <p:sldId id="286" r:id="rId15"/>
    <p:sldId id="287" r:id="rId16"/>
    <p:sldId id="265" r:id="rId17"/>
    <p:sldId id="280" r:id="rId18"/>
    <p:sldId id="288" r:id="rId19"/>
    <p:sldId id="273" r:id="rId20"/>
    <p:sldId id="271" r:id="rId21"/>
    <p:sldId id="272" r:id="rId22"/>
    <p:sldId id="285" r:id="rId23"/>
    <p:sldId id="274" r:id="rId24"/>
    <p:sldId id="284" r:id="rId25"/>
    <p:sldId id="275" r:id="rId26"/>
    <p:sldId id="276" r:id="rId27"/>
    <p:sldId id="278" r:id="rId28"/>
    <p:sldId id="277" r:id="rId29"/>
    <p:sldId id="290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ECB3FC-CE8F-4B39-B65A-2FFD2ED8EDDE}" type="datetimeFigureOut">
              <a:rPr lang="en-US" smtClean="0"/>
              <a:pPr/>
              <a:t>7/30/2008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2EE465-75A7-48D6-8FCA-3D7918FB6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CB3FC-CE8F-4B39-B65A-2FFD2ED8EDDE}" type="datetimeFigureOut">
              <a:rPr lang="en-US" smtClean="0"/>
              <a:pPr/>
              <a:t>7/30/2008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EE465-75A7-48D6-8FCA-3D7918FB6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CB3FC-CE8F-4B39-B65A-2FFD2ED8EDDE}" type="datetimeFigureOut">
              <a:rPr lang="en-US" smtClean="0"/>
              <a:pPr/>
              <a:t>7/30/2008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EE465-75A7-48D6-8FCA-3D7918FB6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CB3FC-CE8F-4B39-B65A-2FFD2ED8EDDE}" type="datetimeFigureOut">
              <a:rPr lang="en-US" smtClean="0"/>
              <a:pPr/>
              <a:t>7/30/2008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EE465-75A7-48D6-8FCA-3D7918FB64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CB3FC-CE8F-4B39-B65A-2FFD2ED8EDDE}" type="datetimeFigureOut">
              <a:rPr lang="en-US" smtClean="0"/>
              <a:pPr/>
              <a:t>7/30/2008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EE465-75A7-48D6-8FCA-3D7918FB64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CB3FC-CE8F-4B39-B65A-2FFD2ED8EDDE}" type="datetimeFigureOut">
              <a:rPr lang="en-US" smtClean="0"/>
              <a:pPr/>
              <a:t>7/30/2008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EE465-75A7-48D6-8FCA-3D7918FB64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CB3FC-CE8F-4B39-B65A-2FFD2ED8EDDE}" type="datetimeFigureOut">
              <a:rPr lang="en-US" smtClean="0"/>
              <a:pPr/>
              <a:t>7/30/2008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EE465-75A7-48D6-8FCA-3D7918FB6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CB3FC-CE8F-4B39-B65A-2FFD2ED8EDDE}" type="datetimeFigureOut">
              <a:rPr lang="en-US" smtClean="0"/>
              <a:pPr/>
              <a:t>7/30/2008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EE465-75A7-48D6-8FCA-3D7918FB64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CB3FC-CE8F-4B39-B65A-2FFD2ED8EDDE}" type="datetimeFigureOut">
              <a:rPr lang="en-US" smtClean="0"/>
              <a:pPr/>
              <a:t>7/30/2008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EE465-75A7-48D6-8FCA-3D7918FB6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1ECB3FC-CE8F-4B39-B65A-2FFD2ED8EDDE}" type="datetimeFigureOut">
              <a:rPr lang="en-US" smtClean="0"/>
              <a:pPr/>
              <a:t>7/30/2008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EE465-75A7-48D6-8FCA-3D7918FB6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ECB3FC-CE8F-4B39-B65A-2FFD2ED8EDDE}" type="datetimeFigureOut">
              <a:rPr lang="en-US" smtClean="0"/>
              <a:pPr/>
              <a:t>7/30/2008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2EE465-75A7-48D6-8FCA-3D7918FB64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1ECB3FC-CE8F-4B39-B65A-2FFD2ED8EDDE}" type="datetimeFigureOut">
              <a:rPr lang="en-US" smtClean="0"/>
              <a:pPr/>
              <a:t>7/30/2008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E2EE465-75A7-48D6-8FCA-3D7918FB6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066800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Ratio-Dependent Predator-Prey Models with </a:t>
            </a:r>
            <a:r>
              <a:rPr lang="en-US" dirty="0" err="1" smtClean="0"/>
              <a:t>Nonconstant</a:t>
            </a:r>
            <a:r>
              <a:rPr lang="en-US" dirty="0" smtClean="0"/>
              <a:t> Predator Harvesting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48000"/>
            <a:ext cx="6480048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By: Philip </a:t>
            </a:r>
            <a:r>
              <a:rPr lang="en-US" dirty="0" err="1" smtClean="0"/>
              <a:t>Lenzini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delOneThreePics.ep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5400"/>
            <a:ext cx="792480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Transcritical</a:t>
            </a:r>
            <a:r>
              <a:rPr lang="en-US" dirty="0" smtClean="0"/>
              <a:t> Bifurcations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riodic orbi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909122"/>
            <a:ext cx="3810000" cy="2948878"/>
          </a:xfrm>
          <a:prstGeom prst="rect">
            <a:avLst/>
          </a:prstGeom>
        </p:spPr>
      </p:pic>
      <p:pic>
        <p:nvPicPr>
          <p:cNvPr id="4" name="Content Placeholder 3" descr="continution(predator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4400" y="1371600"/>
            <a:ext cx="3544260" cy="2743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Periodic Orbits</a:t>
            </a:r>
            <a:endParaRPr lang="en-US" dirty="0"/>
          </a:p>
        </p:txBody>
      </p:sp>
      <p:pic>
        <p:nvPicPr>
          <p:cNvPr id="5" name="Picture 4" descr="continution(prey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371600"/>
            <a:ext cx="3538537" cy="2738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found that under certain parameters, many connecting orbits exist.</a:t>
            </a:r>
          </a:p>
          <a:p>
            <a:r>
              <a:rPr lang="en-US" dirty="0" smtClean="0"/>
              <a:t>If the initial conditions start near one equilibrium, it will move away from the equilibrium and revolve around the periodic orbit.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Connecting Orbits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Rational Harvesting on the Predator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1400" y="4376928"/>
            <a:ext cx="5257800" cy="22524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a=prey capture rate</a:t>
            </a:r>
          </a:p>
          <a:p>
            <a:r>
              <a:rPr lang="en-US" dirty="0" smtClean="0"/>
              <a:t>b=predator conversion rate</a:t>
            </a:r>
          </a:p>
          <a:p>
            <a:r>
              <a:rPr lang="en-US" dirty="0" smtClean="0"/>
              <a:t>c=half-saturation rate</a:t>
            </a:r>
          </a:p>
          <a:p>
            <a:r>
              <a:rPr lang="en-US" dirty="0" smtClean="0"/>
              <a:t>d=predator death rate</a:t>
            </a:r>
          </a:p>
          <a:p>
            <a:r>
              <a:rPr lang="en-US" dirty="0" smtClean="0"/>
              <a:t>h=maximum harvesting rate</a:t>
            </a:r>
            <a:endParaRPr lang="en-US" dirty="0"/>
          </a:p>
        </p:txBody>
      </p:sp>
      <p:pic>
        <p:nvPicPr>
          <p:cNvPr id="6" name="Content Placeholder 3"/>
          <p:cNvPicPr>
            <a:picLocks/>
          </p:cNvPicPr>
          <p:nvPr/>
        </p:nvPicPr>
        <p:blipFill>
          <a:blip r:embed="rId2"/>
          <a:srcRect l="8814" t="38809" r="8974" b="29774"/>
          <a:stretch>
            <a:fillRect/>
          </a:stretch>
        </p:blipFill>
        <p:spPr bwMode="auto">
          <a:xfrm>
            <a:off x="457200" y="1676400"/>
            <a:ext cx="8229600" cy="245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t-BR" dirty="0" smtClean="0"/>
              <a:t>X=-1/12/b*(-12*b^2*d*a+48*b^3*c^2*a+24*b^2*c*d*a-36*h*a*b^2*c-12*d*c^2*a*b^2-48*b^2*d*c*a^2-24*b^3*c^2+24*b^3*c-8*b^3-60*b^3*c*a+36*b^2*h*a-72*b^2*h*a^2+12*b*d^2*a^2+8*b^3*c^3-12*b*d^2*c*a^2-36*b*h*a^2*d+8*d^3*a^3+12*a*(-3*b^4-66*h*a^2*b^2*d*c-3*b^4*c^2-12*h*a^3*d^3+6*h^2*b^2*c-12*h^2*a*b^2*c-3*h^2*b^2*c^2-3*h^2*a^2*d^2+60*h^2*a^2*b*d-12*d^4*a^3*c-24*d^2*a*b^2*c^3-3*d^4*a^2*c^2-3*d^2*b^2*c^4+6*d^3*a*b*c^3+36*d^3*a^2*b*c^2-18*b^2*d*h*c+66*b^2*d*a*h*c+18*b^2*d*h*c^2+30*h^2*a*b*d*c-36*h*a*b^2*d*c^2-6*h*a^2*d^3*c-6*h*b^2*d*c^3+24*h*a*b*d^2*c^2+96*h*a^2*b*d^2*c-18*b^2*d^2*a^2-18*b^3*d*a+12*b^3*d*a^2+24*h^2*a^2*b^2+6*h*a*b^3-24*h*a^2*b^3+12*h*a^3*b^3-24*b^4*c*a+6*b^4*c^2*a+30*b^4*c*a^2-3*b^4*c^2*a^2-12*b^4*c*a^3+36*d*a^2*b^3*c^2+48*d^3*a^3*b*c+6*d*a*b^3*c^3-66*d^2*a^2*b^2*c^2-72*d^2*a^3*b^2*c+48*d*a^3*b^3*c+6*b^4*c+6*b^4*a-3*b^4*a^2+54*b^2*d*a^2*h+66*b^3*d*a*c+108*b^2*d^2*a^2*c-96*b^3*d*a^2*c-54*b^3*d*a*c^2+36*h*a*b^3*c-24*h*a^2*b^3*c-6*h*a*b^3*c^2+36*h*a^3*b*d^2-36*h*a^3*b^2*d-6*b*d^3*a-3*b^2*d^2+18*b^2*d^2*a-3*d^4*a^2+12*b*d^3*a^2+6*b^3*d+12*h^3*a*b-3*h^2*b^2-24*h^2*a*b^2+6*h*b^3-30*b*d*a*h^2+6*b^2*d*h-30*b^2*d*a*h-18*b^3*d*c+18*b^3*d*c^2-6*b^3*d*c^3+66*b^2*d^2*a*c^2+6*d^4*a^2*c-48*b*d^2*a*h*c+12*b^2*d^2*c^3-18*b*d^3*a*c^2-48*b*d^3*a^2*c+24*b*d^2*a*h+12*b^2*d^2*c+18*b*d^3*a*c-60*b^2*d^2*a*c-18*b^2*d^2*c^2+6*d^3*a^2*h-36*b*d^2*a^2*h-12*h*b^3*c+6*h*b^3*c^2)^(1/2)*b-24*d*a^2*b^2+60*b^3*c*a^2-24*d^2*a^3*b+24*d*a^3*b^2+12*b^3*a+12*b^3*a^2-8*b^3*a^3)^(1/3)-1/3*(b*d*a-3*h*a*b-2*b^2*c+b^2-d*a*b*c-b^2*a+4*b^2*c*a+b^2*c^2+d^2*a^2-2*d*a^2*b+b^2*a^2)/b/(-12*b^2*d*a+48*b^3*c^2*a+24*b^2*c*d*a-36*h*a*b^2*c-12*d*c^2*a*b^2-48*b^2*d*c*a^2-24*b^3*c^2+24*b^3*c-8*b^3-60*b^3*c*a+36*b^2*h*a-72*b^2*h*a^2+12*b*d^2*a^2+8*b^3*c^3-12*b*d^2*c*a^2-36*b*h*a^2*d+8*d^3*a^3+12*a*(-3*b^4-66*h*a^2*b^2*d*c-3*b^4*c^2-12*h*a^3*d^3+6*h^2*b^2*c-12*h^2*a*b^2*c-3*h^2*b^2*c^2-3*h^2*a^2*d^2+60*h^2*a^2*b*d-12*d^4*a^3*c-24*d^2*a*b^2*c^3-3*d^4*a^2*c^2-3*d^2*b^2*c^4+6*d^3*a*b*c^3+36*d^3*a^2*b*c^2-18*b^2*d*h*c+66*b^2*d*a*h*c+18*b^2*d*h*c^2+30*h^2*a*b*d*c-36*h*a*b^2*d*c^2-6*h*a^2*d^3*c-6*h*b^2*d*c^3+24*h*a*b*d^2*c^2+96*h*a^2*b*d^2*c-18*b^2*d^2*a^2-18*b^3*d*a+12*b^3*d*a^2+24*h^2*a^2*b^2+6*h*a*b^3-24*h*a^2*b^3+12*h*a^3*b^3-24*b^4*c*a+6*b^4*c^2*a+30*b^4*c*a^2-3*b^4*c^2*a^2-12*b^4*c*a^3+36*d*a^2*b^3*c^2+48*d^3*a^3*b*c+6*d*a*b^3*c^3-66*d^2*a^2*b^2*c^2-72*d^2*a^3*b^2*c+48*d*a^3*b^3*c+6*b^4*c+6*b^4*a-3*b^4*a^2+54*b^2*d*a^2*h+66*b^3*d*a*c+108*b^2*d^2*a^2*c-96*b^3*d*a^2*c-54*b^3*d*a*c^2+36*h*a*b^3*c-24*h*a^2*b^3*c-6*h*a*b^3*c^2+36*h*a^3*b*d^2-36*h*a^3*b^2*d-6*b*d^3*a-3*b^2*d^2+18*b^2*d^2*a-3*d^4*a^2+12*b*d^3*a^2+6*b^3*d+12*h^3*a*b-3*h^2*b^2-24*h^2*a*b^2+6*h*b^3-30*b*d*a*h^2+6*b^2*d*h-30*b^2*d*a*h-18*b^3*d*c+18*b^3*d*c^2-6*b^3*d*c^3+66*b^2*d^2*a*c^2+6*d^4*a^2*c-48*b*d^2*a*h*c+12*b^2*d^2*c^3-18*b*d^3*a*c^2-48*b*d^3*a^2*c+24*b*d^2*a*h+12*b^2*d^2*c+18*b*d^3*a*c-60*b^2*d^2*a*c-18*b^2*d^2*c^2+6*d^3*a^2*h-36*b*d^2*a^2*h-12*h*b^3*c+6*h*b^3*c^2)^(1/2)*b-24*d*a^2*b^2+60*b^3*c*a^2-24*d^2*a^3*b+24*d*a^3*b^2+12*b^3*a+12*b^3*a^2-8*b^3*a^3)^(1/3)-1/3*(-b*c-d*a+b*a-2*b)/b+1/2*i*3^(1/2)*(1/6/b*(-12*b^2*d*a+48*b^3*c^2*a+24*b^2*c*d*a-36*h*a*b^2*c-12*d*c^2*a*b^2-48*b^2*d*c*a^2-24*b^3*c^2+24*b^3*c-8*b^3-60*b^3*c*a+36*b^2*h*a-72*b^2*h*a^2+12*b*d^2*a^2+8*b^3*c^3-12*b*d^2*c*a^2-36*b*h*a^2*d+8*d^3*a^3+12*a*(-3*b^4-66*h*a^2*b^2*d*c-3*b^4*c^2-12*h*a^3*d^3+6*h^2*b^2*c-12*h^2*a*b^2*c-3*h^2*b^2*c^2-3*h^2*a^2*d^2+60*h^2*a^2*b*d-12*d^4*a^3*c-24*d^2*a*b^2*c^3-3*d^4*a^2*c^2-3*d^2*b^2*c^4+6*d^3*a*b*c^3+36*d^3*a^2*b*c^2-18*b^2*d*h*c+66*b^2*d*a*h*c+18*b^2*d*h*c^2+30*h^2*a*b*d*c-36*h*a*b^2*d*c^2-6*h*a^2*d^3*c-6*h*b^2*d*c^3+24*h*a*b*d^2*c^2+96*h*a^2*b*d^2*c-18*b^2*d^2*a^2-18*b^3*d*a+12*b^3*d*a^2+24*h^2*a^2*b^2+6*h*a*b^3-24*h*a^2*b^3+12*h*a^3*b^3-24*b^4*c*a+6*b^4*c^2*a+30*b^4*c*a^2-3*b^4*c^2*a^2-12*b^4*c*a^3+36*d*a^2*b^3*c^2+48*d^3*a^3*b*c+6*d*a*b^3*c^3-66*d^2*a^2*b^2*c^2-72*d^2*a^3*b^2*c+48*d*a^3*b^3*c+6*b^4*c+6*b^4*a-3*b^4*a^2+54*b^2*d*a^2*h+66*b^3*d*a*c+108*b^2*d^2*a^2*c-96*b^3*d*a^2*c-54*b^3*d*a*c^2+36*h*a*b^3*c-24*h*a^2*b^3*c-6*h*a*b^3*c^2+36*h*a^3*b*d^2-36*h*a^3*b^2*d-6*b*d^3*a-3*b^2*d^2+18*b^2*d^2*a-3*d^4*a^2+12*b*d^3*a^2+6*b^3*d+12*h^3*a*b-3*h^2*b^2-24*h^2*a*b^2+6*h*b^3-30*b*d*a*h^2+6*b^2*d*h-30*b^2*d*a*h-18*b^3*d*c+18*b^3*d*c^2-6*b^3*d*c^3+66*b^2*d^2*a*c^2+6*d^4*a^2*c-48*b*d^2*a*h*c+12*b^2*d^2*c^3-18*b*d^3*a*c^2-48*b*d^3*a^2*c+24*b*d^2*a*h+12*b^2*d^2*c+18*b*d^3*a*c-60*b^2*d^2*a*c-18*b^2*d^2*c^2+6*d^3*a^2*h-36*b*d^2*a^2*h-12*h*b^3*c+6*h*b^3*c^2)^(1/2)*b-24*d*a^2*b^2+60*b^3*c*a^2-24*d^2*a^3*b+24*d*a^3*b^2+12*b^3*a+12*b^3*a^2-8*b^3*a^3)^(1/3)-2/3*(b*d*a-3*h*a*b-2*b^2*c+b^2-d*a*b*c-b^2*a+4*b^2*c*a+b^2*c^2+d^2*a^2-2*d*a^2*b+b^2*a^2)/b/(-12*b^2*d*a+48*b^3*c^2*a+24*b^2*c*d*a-36*h*a*b^2*c-12*d*c^2*a*b^2-48*b^2*d*c*a^2-24*b^3*c^2+24*b^3*c-8*b^3-60*b^3*c*a+36*b^2*h*a-72*b^2*h*a^2+12*b*d^2*a^2+8*b^3*c^3-12*b*d^2*c*a^2-36*b*h*a^2*d+8*d^3*a^3+12*a*(-3*b^4-66*h*a^2*b^2*d*c-3*b^4*c^2-12*h*a^3*d^3+6*h^2*b^2*c-12*h^2*a*b^2*c-3*h^2*b^2*c^2-3*h^2*a^2*d^2+60*h^2*a^2*b*d-12*d^4*a^3*c-24*d^2*a*b^2*c^3-3*d^4*a^2*c^2-3*d^2*b^2*c^4+6*d^3*a*b*c^3+36*d^3*a^2*b*c^2-18*b^2*d*h*c+66*b^2*d*a*h*c+18*b^2*d*h*c^2+30*h^2*a*b*d*c-36*h*a*b^2*d*c^2-6*h*a^2*d^3*c-6*h*b^2*d*c^3+24*h*a*b*d^2*c^2+96*h*a^2*b*d^2*c-18*b^2*d^2*a^2-18*b^3*d*a+12*b^3*d*a^2+24*h^2*a^2*b^2+6*h*a*b^3-24*h*a^2*b^3+12*h*a^3*b^3-24*b^4*c*a+6*b^4*c^2*a+30*b^4*c*a^2-3*b^4*c^2*a^2-12*b^4*c*a^3+36*d*a^2*b^3*c^2+48*d^3*a^3*b*c+6*d*a*b^3*c^3-66*d^2*a^2*b^2*c^2-72*d^2*a^3*b^2*c+48*d*a^3*b^3*c+6*b^4*c+6*b^4*a-3*b^4*a^2+54*b^2*d*a^2*h+66*b^3*d*a*c+108*b^2*d^2*a^2*c-96*b^3*d*a^2*c-54*b^3*d*a*c^2+36*h*a*b^3*c-24*h*a^2*b^3*c-6*h*a*b^3*c^2+36*h*a^3*b*d^2-36*h*a^3*b^2*d-6*b*d^3*a-3*b^2*d^2+18*b^2*d^2*a-3*d^4*a^2+12*b*d^3*a^2+6*b^3*d+12*h^3*a*b-3*h^2*b^2-24*h^2*a*b^2+6*h*b^3-30*b*d*a*h^2+6*b^2*d*h-30*b^2*d*a*h-18*b^3*d*c+18*b^3*d*c^2-6*b^3*d*c^3+66*b^2*d^2*a*c^2+6*d^4*a^2*c-48*b*d^2*a*h*c+12*b^2*d^2*c^3-18*b*d^3*a*c^2-48*b*d^3*a^2*c+24*b*d^2*a*h+12*b^2*d^2*c+18*b*d^3*a*c-60*b^2*d^2*a*c-18*b^2*d^2*c^2+6*d^3*a^2*h-36*b*d^2*a^2*h-12*h*b^3*c+6*h*b^3*c^2)^(1/2)*b-24*d*a^2*b^2+60*b^3*c*a^2-24*d^2*a^3*b+24*d*a^3*b^2+12*b^3*a+12*b^3*a^2-8*b^3*a^3)^(1/3)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Equilibrium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b=2h/c,  a=2(1-c)/3</a:t>
            </a:r>
          </a:p>
          <a:p>
            <a:r>
              <a:rPr lang="en-US" dirty="0" smtClean="0"/>
              <a:t>New equation: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Constraints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 l="33013" t="47639" r="28365" b="29158"/>
          <a:stretch>
            <a:fillRect/>
          </a:stretch>
        </p:blipFill>
        <p:spPr bwMode="auto">
          <a:xfrm>
            <a:off x="1676400" y="2590800"/>
            <a:ext cx="5486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Equilibrium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4103" t="31622" r="8814" b="25257"/>
          <a:stretch>
            <a:fillRect/>
          </a:stretch>
        </p:blipFill>
        <p:spPr bwMode="auto">
          <a:xfrm>
            <a:off x="762000" y="1752600"/>
            <a:ext cx="7315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i="1" dirty="0" smtClean="0"/>
              <a:t>c</a:t>
            </a:r>
            <a:r>
              <a:rPr lang="en-US" dirty="0" smtClean="0"/>
              <a:t> &lt; ¼, the equilibrium stays in the first quadrant. When </a:t>
            </a:r>
            <a:r>
              <a:rPr lang="en-US" i="1" dirty="0" smtClean="0"/>
              <a:t>c</a:t>
            </a:r>
            <a:r>
              <a:rPr lang="en-US" dirty="0" smtClean="0"/>
              <a:t>  gets too large, it moves to the fourth quadrant.</a:t>
            </a:r>
          </a:p>
          <a:p>
            <a:r>
              <a:rPr lang="en-US" dirty="0" smtClean="0"/>
              <a:t>From analysis of the trace and the determinant,  the equilibrium is stable for all possible values of </a:t>
            </a:r>
            <a:r>
              <a:rPr lang="en-US" i="1" dirty="0" smtClean="0"/>
              <a:t>c</a:t>
            </a:r>
            <a:r>
              <a:rPr lang="en-US" dirty="0" smtClean="0"/>
              <a:t>  (i.e. 0&lt;</a:t>
            </a:r>
            <a:r>
              <a:rPr lang="en-US" i="1" dirty="0" smtClean="0"/>
              <a:t>c</a:t>
            </a:r>
            <a:r>
              <a:rPr lang="en-US" dirty="0" smtClean="0"/>
              <a:t>&lt;1)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Stability of Second Equilibrium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our constraints, the analysis of the </a:t>
            </a:r>
            <a:r>
              <a:rPr lang="en-US" dirty="0" err="1" smtClean="0"/>
              <a:t>Jacobian</a:t>
            </a:r>
            <a:r>
              <a:rPr lang="en-US" dirty="0" smtClean="0"/>
              <a:t> is not possible. The equilibrium (1,0) is non-hyperbolic.</a:t>
            </a:r>
          </a:p>
          <a:p>
            <a:r>
              <a:rPr lang="en-US" dirty="0" smtClean="0"/>
              <a:t>Through numerical analysis, this equilibrium is unstable while the second exists in the first quadrant and stable when the second crosses into the fourth quadrant.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Stability of First Equilibrium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does it cost to harvest?</a:t>
            </a:r>
          </a:p>
          <a:p>
            <a:r>
              <a:rPr lang="en-US" dirty="0" smtClean="0"/>
              <a:t>What is the profit?</a:t>
            </a:r>
          </a:p>
          <a:p>
            <a:r>
              <a:rPr lang="en-US" dirty="0" smtClean="0"/>
              <a:t>How do we maximize profit and keep the predator alive?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Economic Considerations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Two Systems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8583" t="40407" r="10737" b="29288"/>
          <a:stretch>
            <a:fillRect/>
          </a:stretch>
        </p:blipFill>
        <p:spPr bwMode="auto">
          <a:xfrm>
            <a:off x="457200" y="1143000"/>
            <a:ext cx="8229600" cy="241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/>
          <p:cNvPicPr>
            <a:picLocks/>
          </p:cNvPicPr>
          <p:nvPr/>
        </p:nvPicPr>
        <p:blipFill>
          <a:blip r:embed="rId3"/>
          <a:srcRect l="8814" t="38809" r="8974" b="29774"/>
          <a:stretch>
            <a:fillRect/>
          </a:stretch>
        </p:blipFill>
        <p:spPr bwMode="auto">
          <a:xfrm>
            <a:off x="609600" y="3505200"/>
            <a:ext cx="8229600" cy="245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228600" y="34290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Adding a Profit Equation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740091"/>
          </a:xfrm>
        </p:spPr>
        <p:txBody>
          <a:bodyPr>
            <a:normAutofit/>
          </a:bodyPr>
          <a:lstStyle/>
          <a:p>
            <a:r>
              <a:rPr lang="en-US" dirty="0" smtClean="0"/>
              <a:t>P </a:t>
            </a:r>
            <a:r>
              <a:rPr lang="en-US" dirty="0" smtClean="0"/>
              <a:t>= </a:t>
            </a:r>
            <a:r>
              <a:rPr lang="en-US" dirty="0" smtClean="0"/>
              <a:t>price </a:t>
            </a:r>
            <a:r>
              <a:rPr lang="en-US" dirty="0" smtClean="0"/>
              <a:t>per unit biomass of the predator</a:t>
            </a:r>
            <a:endParaRPr lang="en-US" dirty="0" smtClean="0"/>
          </a:p>
          <a:p>
            <a:r>
              <a:rPr lang="en-US" dirty="0" smtClean="0"/>
              <a:t>C </a:t>
            </a:r>
            <a:r>
              <a:rPr lang="en-US" dirty="0" smtClean="0"/>
              <a:t>= </a:t>
            </a:r>
            <a:r>
              <a:rPr lang="en-US" dirty="0" smtClean="0"/>
              <a:t>harvesting cost per </a:t>
            </a:r>
            <a:r>
              <a:rPr lang="en-US" dirty="0" smtClean="0"/>
              <a:t>unit effort </a:t>
            </a:r>
            <a:endParaRPr lang="en-US" dirty="0" smtClean="0"/>
          </a:p>
          <a:p>
            <a:r>
              <a:rPr lang="en-US" dirty="0" smtClean="0"/>
              <a:t>    = net profit</a:t>
            </a:r>
            <a:endParaRPr lang="en-US" dirty="0"/>
          </a:p>
        </p:txBody>
      </p:sp>
      <p:pic>
        <p:nvPicPr>
          <p:cNvPr id="5" name="Content Placeholder 7"/>
          <p:cNvPicPr>
            <a:picLocks/>
          </p:cNvPicPr>
          <p:nvPr/>
        </p:nvPicPr>
        <p:blipFill>
          <a:blip r:embed="rId2"/>
          <a:srcRect l="21474" t="69415" r="15705" b="15811"/>
          <a:stretch>
            <a:fillRect/>
          </a:stretch>
        </p:blipFill>
        <p:spPr bwMode="auto">
          <a:xfrm>
            <a:off x="1600200" y="2057400"/>
            <a:ext cx="5333089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7"/>
          <p:cNvPicPr>
            <a:picLocks/>
          </p:cNvPicPr>
          <p:nvPr/>
        </p:nvPicPr>
        <p:blipFill>
          <a:blip r:embed="rId2"/>
          <a:srcRect l="25962" t="74020" r="68652" b="17922"/>
          <a:stretch>
            <a:fillRect/>
          </a:stretch>
        </p:blipFill>
        <p:spPr bwMode="auto">
          <a:xfrm>
            <a:off x="762000" y="5257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cases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c </a:t>
            </a:r>
            <a:r>
              <a:rPr lang="en-US" dirty="0" smtClean="0"/>
              <a:t>&gt;</a:t>
            </a:r>
            <a:r>
              <a:rPr lang="en-US" i="1" dirty="0" smtClean="0"/>
              <a:t> </a:t>
            </a:r>
            <a:r>
              <a:rPr lang="en-US" i="1" dirty="0" err="1" smtClean="0"/>
              <a:t>py</a:t>
            </a:r>
            <a:r>
              <a:rPr lang="en-US" dirty="0" smtClean="0"/>
              <a:t>, then there will be no profit, so the harvesting will shut down and </a:t>
            </a:r>
            <a:r>
              <a:rPr lang="en-US" i="1" dirty="0" smtClean="0"/>
              <a:t>h = </a:t>
            </a:r>
            <a:r>
              <a:rPr lang="en-US" dirty="0" smtClean="0"/>
              <a:t>0.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c </a:t>
            </a:r>
            <a:r>
              <a:rPr lang="en-US" dirty="0" smtClean="0"/>
              <a:t>&lt;</a:t>
            </a:r>
            <a:r>
              <a:rPr lang="en-US" i="1" dirty="0" smtClean="0"/>
              <a:t> </a:t>
            </a:r>
            <a:r>
              <a:rPr lang="en-US" i="1" dirty="0" err="1" smtClean="0"/>
              <a:t>py</a:t>
            </a:r>
            <a:r>
              <a:rPr lang="en-US" dirty="0" smtClean="0"/>
              <a:t>, then the harvesting will continue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Cases for both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Bionomic Equilibrium for Linear Harvesting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3077" t="20739" r="19551" b="15811"/>
          <a:stretch>
            <a:fillRect/>
          </a:stretch>
        </p:blipFill>
        <p:spPr bwMode="auto">
          <a:xfrm>
            <a:off x="1981200" y="160020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i="1" dirty="0" smtClean="0"/>
              <a:t>B = c/p – </a:t>
            </a:r>
            <a:r>
              <a:rPr lang="en-US" dirty="0" smtClean="0"/>
              <a:t>1 and </a:t>
            </a:r>
            <a:r>
              <a:rPr lang="en-US" i="1" dirty="0" smtClean="0"/>
              <a:t>C = </a:t>
            </a:r>
            <a:r>
              <a:rPr lang="en-US" dirty="0" smtClean="0"/>
              <a:t>c(a-1)</a:t>
            </a:r>
            <a:r>
              <a:rPr lang="en-US" i="1" dirty="0" smtClean="0"/>
              <a:t>/p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Where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Bionomic Equilibrium for Linear Harvesting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42148" t="51335" r="32692" b="37782"/>
          <a:stretch>
            <a:fillRect/>
          </a:stretch>
        </p:blipFill>
        <p:spPr bwMode="auto">
          <a:xfrm>
            <a:off x="3733800" y="1447800"/>
            <a:ext cx="1495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16506" t="33881" r="15224" b="43532"/>
          <a:stretch>
            <a:fillRect/>
          </a:stretch>
        </p:blipFill>
        <p:spPr bwMode="auto">
          <a:xfrm>
            <a:off x="2362200" y="2209800"/>
            <a:ext cx="40576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 l="14103" t="41684" r="20833" b="34497"/>
          <a:stretch>
            <a:fillRect/>
          </a:stretch>
        </p:blipFill>
        <p:spPr bwMode="auto">
          <a:xfrm>
            <a:off x="2362200" y="4114800"/>
            <a:ext cx="38671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/>
          <a:srcRect l="39743" t="39425" r="26122" b="46817"/>
          <a:stretch>
            <a:fillRect/>
          </a:stretch>
        </p:blipFill>
        <p:spPr bwMode="auto">
          <a:xfrm>
            <a:off x="2209800" y="5334000"/>
            <a:ext cx="20288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Bionomic Equilibrium for Rational Harvesting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3718" t="38809" r="15064" b="40246"/>
          <a:stretch>
            <a:fillRect/>
          </a:stretch>
        </p:blipFill>
        <p:spPr bwMode="auto">
          <a:xfrm>
            <a:off x="2057400" y="1752600"/>
            <a:ext cx="495299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24679" t="49281" r="20353" b="40041"/>
          <a:stretch>
            <a:fillRect/>
          </a:stretch>
        </p:blipFill>
        <p:spPr bwMode="auto">
          <a:xfrm>
            <a:off x="2057400" y="4724400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 l="19551" t="40452" r="11218" b="39014"/>
          <a:stretch>
            <a:fillRect/>
          </a:stretch>
        </p:blipFill>
        <p:spPr bwMode="auto">
          <a:xfrm>
            <a:off x="1828800" y="3124200"/>
            <a:ext cx="533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i="1" dirty="0" smtClean="0"/>
              <a:t>B = c/p – </a:t>
            </a:r>
            <a:r>
              <a:rPr lang="en-US" dirty="0" smtClean="0"/>
              <a:t>1 and </a:t>
            </a:r>
            <a:r>
              <a:rPr lang="en-US" i="1" dirty="0" smtClean="0"/>
              <a:t>C = </a:t>
            </a:r>
            <a:r>
              <a:rPr lang="en-US" dirty="0" smtClean="0"/>
              <a:t>c(a-1)</a:t>
            </a:r>
            <a:r>
              <a:rPr lang="en-US" i="1" dirty="0" smtClean="0"/>
              <a:t>/p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 Where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Bionomic Equilibrium for Rational Harvesting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42148" t="51335" r="32692" b="37782"/>
          <a:stretch>
            <a:fillRect/>
          </a:stretch>
        </p:blipFill>
        <p:spPr bwMode="auto">
          <a:xfrm>
            <a:off x="3733800" y="1447800"/>
            <a:ext cx="1495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16506" t="33881" r="15224" b="43532"/>
          <a:stretch>
            <a:fillRect/>
          </a:stretch>
        </p:blipFill>
        <p:spPr bwMode="auto">
          <a:xfrm>
            <a:off x="2362200" y="2209800"/>
            <a:ext cx="40576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 l="6250" t="51951" r="4647" b="24641"/>
          <a:stretch>
            <a:fillRect/>
          </a:stretch>
        </p:blipFill>
        <p:spPr bwMode="auto">
          <a:xfrm>
            <a:off x="1752600" y="4114800"/>
            <a:ext cx="52959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/>
          <a:srcRect l="3686" t="74127" r="61058" b="9651"/>
          <a:stretch>
            <a:fillRect/>
          </a:stretch>
        </p:blipFill>
        <p:spPr bwMode="auto">
          <a:xfrm>
            <a:off x="2209800" y="5334000"/>
            <a:ext cx="2095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Traveling Waves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To account for diffusion of components, we may assume that the predator diffuses more rapidly than the prey; in that case, the first system is generalized to: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Introducing the wave coordinates,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The PDEs can be written as a set of ODEs:</a:t>
            </a:r>
            <a:endParaRPr lang="en-US" sz="1800" dirty="0"/>
          </a:p>
        </p:txBody>
      </p:sp>
      <p:pic>
        <p:nvPicPr>
          <p:cNvPr id="9" name="Picture 8"/>
          <p:cNvPicPr/>
          <p:nvPr/>
        </p:nvPicPr>
        <p:blipFill>
          <a:blip r:embed="rId2"/>
          <a:srcRect l="7051" t="32443" r="5769" b="62423"/>
          <a:stretch>
            <a:fillRect/>
          </a:stretch>
        </p:blipFill>
        <p:spPr bwMode="auto">
          <a:xfrm>
            <a:off x="533400" y="36576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/>
          <a:srcRect l="11859" t="31211" r="4808" b="33265"/>
          <a:stretch>
            <a:fillRect/>
          </a:stretch>
        </p:blipFill>
        <p:spPr bwMode="auto">
          <a:xfrm>
            <a:off x="2209800" y="4648200"/>
            <a:ext cx="4953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/>
          <a:srcRect l="22276" t="42710" r="27244" b="44970"/>
          <a:stretch>
            <a:fillRect/>
          </a:stretch>
        </p:blipFill>
        <p:spPr bwMode="auto">
          <a:xfrm>
            <a:off x="1981200" y="2362200"/>
            <a:ext cx="495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5181600"/>
            <a:ext cx="16002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 l="17308" t="48665" r="21635" b="31417"/>
          <a:stretch>
            <a:fillRect/>
          </a:stretch>
        </p:blipFill>
        <p:spPr bwMode="auto">
          <a:xfrm>
            <a:off x="3048000" y="4876800"/>
            <a:ext cx="3629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/>
          <a:srcRect l="27724" t="36550" r="25321" b="40041"/>
          <a:stretch>
            <a:fillRect/>
          </a:stretch>
        </p:blipFill>
        <p:spPr bwMode="auto">
          <a:xfrm>
            <a:off x="1066800" y="1524000"/>
            <a:ext cx="678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Routh</a:t>
            </a:r>
            <a:r>
              <a:rPr lang="en-US" dirty="0" smtClean="0"/>
              <a:t>-Hurwitz criteria, it can be shown that all of the </a:t>
            </a:r>
            <a:r>
              <a:rPr lang="en-US" dirty="0" err="1" smtClean="0"/>
              <a:t>eigenvalues</a:t>
            </a:r>
            <a:r>
              <a:rPr lang="en-US" dirty="0" smtClean="0"/>
              <a:t> will never have a negative real part at the same time for either </a:t>
            </a:r>
            <a:r>
              <a:rPr lang="en-US" dirty="0" err="1" smtClean="0"/>
              <a:t>equilibria</a:t>
            </a:r>
            <a:r>
              <a:rPr lang="en-US" dirty="0" smtClean="0"/>
              <a:t> under any parameters.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 further study: bifurcations, periodic orbits, etc.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Stability of </a:t>
            </a:r>
            <a:r>
              <a:rPr lang="en-US" dirty="0" err="1" smtClean="0"/>
              <a:t>Equilbria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fungus </a:t>
            </a:r>
            <a:r>
              <a:rPr lang="en-US" i="1" dirty="0" err="1" smtClean="0"/>
              <a:t>Cordyceps</a:t>
            </a:r>
            <a:r>
              <a:rPr lang="en-US" i="1" dirty="0" smtClean="0"/>
              <a:t> </a:t>
            </a:r>
            <a:r>
              <a:rPr lang="en-US" i="1" dirty="0" err="1" smtClean="0"/>
              <a:t>sinensis</a:t>
            </a:r>
            <a:r>
              <a:rPr lang="en-US" dirty="0" smtClean="0"/>
              <a:t> survives solely on eating the vegetable caterpillar in Eastern Asia.</a:t>
            </a:r>
            <a:endParaRPr lang="en-US" smtClean="0"/>
          </a:p>
          <a:p>
            <a:endParaRPr lang="en-US" dirty="0" smtClean="0"/>
          </a:p>
          <a:p>
            <a:r>
              <a:rPr lang="en-US" dirty="0" smtClean="0"/>
              <a:t>This fungus is harvested for medicinal uses.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 classical </a:t>
            </a:r>
            <a:r>
              <a:rPr lang="en-US" smtClean="0"/>
              <a:t>differential </a:t>
            </a:r>
            <a:r>
              <a:rPr lang="en-US" smtClean="0"/>
              <a:t>inequality, </a:t>
            </a:r>
            <a:r>
              <a:rPr lang="en-US" dirty="0" smtClean="0"/>
              <a:t>we proved </a:t>
            </a:r>
            <a:r>
              <a:rPr lang="en-US" smtClean="0"/>
              <a:t>that </a:t>
            </a:r>
            <a:r>
              <a:rPr lang="en-US" smtClean="0"/>
              <a:t>all </a:t>
            </a:r>
            <a:r>
              <a:rPr lang="en-US" dirty="0" smtClean="0"/>
              <a:t>solutions starting in the first quadrant are uniformly bounded.</a:t>
            </a:r>
          </a:p>
          <a:p>
            <a:r>
              <a:rPr lang="en-US" dirty="0" smtClean="0"/>
              <a:t>The solutions starting in the first quadrant stay in: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Boundedness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0994" t="47228" r="15064" b="47023"/>
          <a:stretch>
            <a:fillRect/>
          </a:stretch>
        </p:blipFill>
        <p:spPr bwMode="auto">
          <a:xfrm>
            <a:off x="1066800" y="41910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Boundedness</a:t>
            </a:r>
            <a:r>
              <a:rPr lang="en-US" dirty="0" smtClean="0"/>
              <a:t> of Solutions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083" t="47433" r="10738" b="30596"/>
          <a:stretch>
            <a:fillRect/>
          </a:stretch>
        </p:blipFill>
        <p:spPr bwMode="auto">
          <a:xfrm>
            <a:off x="457200" y="1371600"/>
            <a:ext cx="8229600" cy="161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1923" t="35524" r="3846" b="21560"/>
          <a:stretch>
            <a:fillRect/>
          </a:stretch>
        </p:blipFill>
        <p:spPr bwMode="auto">
          <a:xfrm>
            <a:off x="609600" y="3124200"/>
            <a:ext cx="7924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Linear Harvesting on the Predator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53400" y="40386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57400" y="4419600"/>
            <a:ext cx="6248400" cy="1947671"/>
          </a:xfrm>
        </p:spPr>
        <p:txBody>
          <a:bodyPr/>
          <a:lstStyle/>
          <a:p>
            <a:r>
              <a:rPr lang="en-US" dirty="0" smtClean="0"/>
              <a:t>a=prey capture rate</a:t>
            </a:r>
          </a:p>
          <a:p>
            <a:r>
              <a:rPr lang="en-US" dirty="0" smtClean="0"/>
              <a:t>b=predator conversion rate</a:t>
            </a:r>
          </a:p>
          <a:p>
            <a:r>
              <a:rPr lang="en-US" dirty="0" smtClean="0"/>
              <a:t>d=predator death rate</a:t>
            </a:r>
          </a:p>
          <a:p>
            <a:r>
              <a:rPr lang="en-US" dirty="0" smtClean="0"/>
              <a:t>h=harvesting effort</a:t>
            </a:r>
            <a:endParaRPr lang="en-US" dirty="0"/>
          </a:p>
        </p:txBody>
      </p:sp>
      <p:pic>
        <p:nvPicPr>
          <p:cNvPr id="7" name="Content Placeholder 3"/>
          <p:cNvPicPr>
            <a:picLocks/>
          </p:cNvPicPr>
          <p:nvPr/>
        </p:nvPicPr>
        <p:blipFill>
          <a:blip r:embed="rId2"/>
          <a:srcRect l="8583" t="40407" r="10737" b="29288"/>
          <a:stretch>
            <a:fillRect/>
          </a:stretch>
        </p:blipFill>
        <p:spPr bwMode="auto">
          <a:xfrm>
            <a:off x="457200" y="1447800"/>
            <a:ext cx="8001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Equilibria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0737" t="26283" r="8173" b="24025"/>
          <a:stretch>
            <a:fillRect/>
          </a:stretch>
        </p:blipFill>
        <p:spPr bwMode="auto">
          <a:xfrm>
            <a:off x="990600" y="1981200"/>
            <a:ext cx="6705600" cy="296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12340" t="46612" r="11859" b="39425"/>
          <a:stretch>
            <a:fillRect/>
          </a:stretch>
        </p:blipFill>
        <p:spPr bwMode="auto">
          <a:xfrm>
            <a:off x="2209800" y="5029200"/>
            <a:ext cx="4505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Stability of Equilibrium Points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1699" t="41684" r="15706" b="39630"/>
          <a:stretch>
            <a:fillRect/>
          </a:stretch>
        </p:blipFill>
        <p:spPr bwMode="auto">
          <a:xfrm>
            <a:off x="457200" y="2514600"/>
            <a:ext cx="8229600" cy="205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Jacobian</a:t>
            </a:r>
            <a:r>
              <a:rPr lang="en-US" dirty="0" smtClean="0"/>
              <a:t> of (x</a:t>
            </a:r>
            <a:r>
              <a:rPr lang="en-US" sz="1400" dirty="0" smtClean="0"/>
              <a:t>2</a:t>
            </a:r>
            <a:r>
              <a:rPr lang="en-US" sz="4400" dirty="0" smtClean="0"/>
              <a:t>,y</a:t>
            </a:r>
            <a:r>
              <a:rPr lang="en-US" sz="1600" dirty="0" smtClean="0"/>
              <a:t>2</a:t>
            </a:r>
            <a:r>
              <a:rPr lang="en-US" sz="4400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2500" t="52361" r="17788" b="32444"/>
          <a:stretch>
            <a:fillRect/>
          </a:stretch>
        </p:blipFill>
        <p:spPr bwMode="auto">
          <a:xfrm>
            <a:off x="457200" y="1828800"/>
            <a:ext cx="8229600" cy="170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19231" t="46612" r="19872" b="36140"/>
          <a:stretch>
            <a:fillRect/>
          </a:stretch>
        </p:blipFill>
        <p:spPr bwMode="auto">
          <a:xfrm>
            <a:off x="1447800" y="4267200"/>
            <a:ext cx="594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Transcritical</a:t>
            </a:r>
            <a:r>
              <a:rPr lang="en-US" dirty="0" smtClean="0"/>
              <a:t> Bifurcation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Hopf</a:t>
            </a:r>
            <a:r>
              <a:rPr lang="en-US" dirty="0" smtClean="0"/>
              <a:t> Bifurcation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Periodic Orbits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Bifurcations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Bifurcation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9712" t="20945" r="22436" b="21972"/>
          <a:stretch>
            <a:fillRect/>
          </a:stretch>
        </p:blipFill>
        <p:spPr bwMode="auto">
          <a:xfrm>
            <a:off x="990600" y="1143000"/>
            <a:ext cx="7086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2666</TotalTime>
  <Words>592</Words>
  <Application>Microsoft Office PowerPoint</Application>
  <PresentationFormat>On-screen Show (4:3)</PresentationFormat>
  <Paragraphs>104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Ratio-Dependent Predator-Prey Models with Nonconstant Predator Harvesting</vt:lpstr>
      <vt:lpstr>The Two Systems</vt:lpstr>
      <vt:lpstr>Boundedness</vt:lpstr>
      <vt:lpstr>Linear Harvesting on the Predator</vt:lpstr>
      <vt:lpstr>Equilibria</vt:lpstr>
      <vt:lpstr>Stability of Equilibrium Points</vt:lpstr>
      <vt:lpstr>Jacobian of (x2,y2)</vt:lpstr>
      <vt:lpstr>Bifurcations</vt:lpstr>
      <vt:lpstr>Bifurcation Diagram</vt:lpstr>
      <vt:lpstr>Transcritical Bifurcations</vt:lpstr>
      <vt:lpstr>Periodic Orbits</vt:lpstr>
      <vt:lpstr>Connecting Orbits</vt:lpstr>
      <vt:lpstr>Rational Harvesting on the Predator</vt:lpstr>
      <vt:lpstr>Equilibrium</vt:lpstr>
      <vt:lpstr>Constraints</vt:lpstr>
      <vt:lpstr>Equilibrium</vt:lpstr>
      <vt:lpstr>Stability of Second Equilibrium</vt:lpstr>
      <vt:lpstr>Stability of First Equilibrium</vt:lpstr>
      <vt:lpstr>Economic Considerations</vt:lpstr>
      <vt:lpstr>Adding a Profit Equation</vt:lpstr>
      <vt:lpstr>Cases for both systems</vt:lpstr>
      <vt:lpstr>Bionomic Equilibrium for Linear Harvesting</vt:lpstr>
      <vt:lpstr>Bionomic Equilibrium for Linear Harvesting</vt:lpstr>
      <vt:lpstr>Bionomic Equilibrium for Rational Harvesting</vt:lpstr>
      <vt:lpstr>Bionomic Equilibrium for Rational Harvesting</vt:lpstr>
      <vt:lpstr>Traveling Waves</vt:lpstr>
      <vt:lpstr>Equilibrium</vt:lpstr>
      <vt:lpstr>Stability of Equilbria</vt:lpstr>
      <vt:lpstr>Example</vt:lpstr>
      <vt:lpstr>Boundedness of Solutions</vt:lpstr>
    </vt:vector>
  </TitlesOfParts>
  <Company>Missouri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Math</dc:creator>
  <cp:lastModifiedBy>Math</cp:lastModifiedBy>
  <cp:revision>221</cp:revision>
  <dcterms:created xsi:type="dcterms:W3CDTF">2008-07-02T16:25:59Z</dcterms:created>
  <dcterms:modified xsi:type="dcterms:W3CDTF">2008-07-30T14:00:20Z</dcterms:modified>
</cp:coreProperties>
</file>