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8" r:id="rId3"/>
    <p:sldId id="286" r:id="rId4"/>
    <p:sldId id="275" r:id="rId5"/>
    <p:sldId id="257" r:id="rId6"/>
    <p:sldId id="258" r:id="rId7"/>
    <p:sldId id="259" r:id="rId8"/>
    <p:sldId id="260" r:id="rId9"/>
    <p:sldId id="287" r:id="rId10"/>
    <p:sldId id="262" r:id="rId11"/>
    <p:sldId id="263" r:id="rId12"/>
    <p:sldId id="264" r:id="rId13"/>
    <p:sldId id="265" r:id="rId14"/>
    <p:sldId id="271" r:id="rId15"/>
    <p:sldId id="273" r:id="rId16"/>
    <p:sldId id="279" r:id="rId17"/>
    <p:sldId id="284" r:id="rId18"/>
    <p:sldId id="280" r:id="rId19"/>
    <p:sldId id="281" r:id="rId20"/>
    <p:sldId id="282" r:id="rId21"/>
    <p:sldId id="283" r:id="rId22"/>
    <p:sldId id="285" r:id="rId23"/>
    <p:sldId id="261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1F3BB-9C37-4C47-ABB7-B2D3229BC2CA}" type="datetimeFigureOut">
              <a:rPr lang="en-US" smtClean="0"/>
              <a:pPr/>
              <a:t>7/29/2008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3E9BD-08FB-4D94-9A9B-B065E5AC0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B33D-53E0-4BFD-8392-2D8776A63166}" type="datetimeFigureOut">
              <a:rPr lang="en-US" smtClean="0"/>
              <a:pPr/>
              <a:t>7/29/2008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25C21-1CC0-4DE2-A8FF-CCD3B5A9F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u2 is stationary vector of the stochastic complement of G22</a:t>
            </a:r>
          </a:p>
          <a:p>
            <a:r>
              <a:rPr lang="en-US" baseline="0" dirty="0" smtClean="0"/>
              <a:t>A makes a smaller matrix b/c it adds only one row to G11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Tilde means approximation</a:t>
            </a:r>
          </a:p>
          <a:p>
            <a:r>
              <a:rPr lang="en-US" dirty="0" smtClean="0"/>
              <a:t>How do we find the</a:t>
            </a:r>
            <a:r>
              <a:rPr lang="en-US" baseline="0" dirty="0" smtClean="0"/>
              <a:t> stationary vector (step2)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unknowns:</a:t>
            </a:r>
            <a:r>
              <a:rPr lang="en-US" baseline="0" dirty="0" smtClean="0"/>
              <a:t> w &amp; c</a:t>
            </a:r>
          </a:p>
          <a:p>
            <a:r>
              <a:rPr lang="en-US" baseline="0" dirty="0" smtClean="0"/>
              <a:t>Set c as arbitrary and adjust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put G11 &amp; G21 in</a:t>
            </a:r>
            <a:r>
              <a:rPr lang="en-US" baseline="0" dirty="0" smtClean="0"/>
              <a:t> terms of H to make them </a:t>
            </a:r>
            <a:r>
              <a:rPr lang="en-US" baseline="0" smtClean="0"/>
              <a:t>sparse again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EA4CA-272E-8642-A587-F39B3CD182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our</a:t>
            </a:r>
            <a:r>
              <a:rPr lang="en-US" baseline="0" dirty="0" smtClean="0"/>
              <a:t> reordering method</a:t>
            </a:r>
            <a:endParaRPr lang="en-US" dirty="0" smtClean="0"/>
          </a:p>
          <a:p>
            <a:r>
              <a:rPr lang="en-US" dirty="0" smtClean="0"/>
              <a:t>RUN</a:t>
            </a:r>
            <a:r>
              <a:rPr lang="en-US" baseline="0" dirty="0" smtClean="0"/>
              <a:t> Stanford example with and without reordering… Focus on time differences… SPY THE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</a:t>
            </a:r>
            <a:r>
              <a:rPr lang="en-US" baseline="0" dirty="0" smtClean="0"/>
              <a:t> MATLAB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Minimize ||b – A*x||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Need a bigger computer for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Storage 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Computation speed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Show the SPIES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Also, the personalization</a:t>
            </a:r>
            <a:r>
              <a:rPr lang="en-US" baseline="0" dirty="0" smtClean="0"/>
              <a:t> vector u can also manipulate where a page is ranked.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</a:t>
            </a:r>
            <a:r>
              <a:rPr lang="en-US" baseline="0" dirty="0" smtClean="0"/>
              <a:t> formula is the power method!!! Which computes the dominant eigenvector of 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STOCHASITCITY</a:t>
            </a:r>
            <a:r>
              <a:rPr lang="en-US" baseline="0" dirty="0" smtClean="0"/>
              <a:t> makes dominant eigenvalue equal one</a:t>
            </a:r>
          </a:p>
          <a:p>
            <a:r>
              <a:rPr lang="en-US" baseline="0" dirty="0" smtClean="0"/>
              <a:t>Irreducibility makes UNIQUE dominant eigenvector, </a:t>
            </a:r>
            <a:r>
              <a:rPr lang="en-US" baseline="0" dirty="0" err="1" smtClean="0"/>
              <a:t>pagerank</a:t>
            </a:r>
            <a:r>
              <a:rPr lang="en-US" baseline="0" dirty="0" smtClean="0"/>
              <a:t>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</a:t>
            </a:r>
            <a:r>
              <a:rPr lang="en-US" baseline="0" dirty="0" smtClean="0"/>
              <a:t> part makes G positive -&gt; makes power meth converge. </a:t>
            </a:r>
          </a:p>
          <a:p>
            <a:r>
              <a:rPr lang="en-US" baseline="0" dirty="0" err="1" smtClean="0"/>
              <a:t>Sparsity</a:t>
            </a:r>
            <a:r>
              <a:rPr lang="en-US" baseline="0" dirty="0" smtClean="0"/>
              <a:t> is gone</a:t>
            </a:r>
          </a:p>
          <a:p>
            <a:r>
              <a:rPr lang="en-US" baseline="0" dirty="0" smtClean="0"/>
              <a:t> u can be manipulated for money or </a:t>
            </a:r>
            <a:r>
              <a:rPr lang="en-US" baseline="0" dirty="0" err="1" smtClean="0"/>
              <a:t>imporance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Lambda</a:t>
            </a:r>
            <a:r>
              <a:rPr lang="en-US" baseline="0" dirty="0" smtClean="0"/>
              <a:t>1=1</a:t>
            </a:r>
          </a:p>
          <a:p>
            <a:r>
              <a:rPr lang="en-US" baseline="0" dirty="0" smtClean="0"/>
              <a:t>The smaller the magnitude of lambda2, the faster the power method converges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 off into two different areas</a:t>
            </a:r>
            <a:r>
              <a:rPr lang="en-US" baseline="0" dirty="0" smtClean="0"/>
              <a:t> of research: linear systems &amp; IAD</a:t>
            </a:r>
          </a:p>
          <a:p>
            <a:r>
              <a:rPr lang="en-US" baseline="0" dirty="0" smtClean="0"/>
              <a:t>Meyers version of dangling nodes reordering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5C21-1CC0-4DE2-A8FF-CCD3B5A9FF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F2F341-C596-48E6-836D-BA7C49D9D00D}" type="datetimeFigureOut">
              <a:rPr lang="en-US" smtClean="0"/>
              <a:pPr/>
              <a:t>7/29/2008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0E5ECA-9A99-4654-8562-7714C98D7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038600"/>
            <a:ext cx="77724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Accelerating Google’s </a:t>
            </a:r>
            <a:r>
              <a:rPr lang="en-US" sz="3600" dirty="0" smtClean="0"/>
              <a:t>PageRank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Liz &amp; Steve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Alternative Methods: </a:t>
            </a:r>
            <a:r>
              <a:rPr lang="en-US" sz="2400" dirty="0" smtClean="0"/>
              <a:t>Iterative Aggregation/Disaggregation (IAD)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6146" name="Equation" r:id="rId4" imgW="914400" imgH="198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1905000"/>
          <a:ext cx="5375502" cy="3962400"/>
        </p:xfrm>
        <a:graphic>
          <a:graphicData uri="http://schemas.openxmlformats.org/presentationml/2006/ole">
            <p:oleObj spid="_x0000_s6147" name="Equation" r:id="rId5" imgW="2628720" imgH="18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Form the matrix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Find the stationary vector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If                   , then stop. Otherwise,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1524000"/>
          <a:ext cx="274320" cy="457200"/>
        </p:xfrm>
        <a:graphic>
          <a:graphicData uri="http://schemas.openxmlformats.org/presentationml/2006/ole">
            <p:oleObj spid="_x0000_s7170" name="Equation" r:id="rId4" imgW="15228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24400" y="2514600"/>
          <a:ext cx="1836737" cy="604838"/>
        </p:xfrm>
        <a:graphic>
          <a:graphicData uri="http://schemas.openxmlformats.org/presentationml/2006/ole">
            <p:oleObj spid="_x0000_s7171" name="Equation" r:id="rId5" imgW="927000" imgH="3045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3429000"/>
          <a:ext cx="2386012" cy="673100"/>
        </p:xfrm>
        <a:graphic>
          <a:graphicData uri="http://schemas.openxmlformats.org/presentationml/2006/ole">
            <p:oleObj spid="_x0000_s7172" name="Equation" r:id="rId6" imgW="1079280" imgH="3045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90600" y="4495800"/>
          <a:ext cx="1676399" cy="530860"/>
        </p:xfrm>
        <a:graphic>
          <a:graphicData uri="http://schemas.openxmlformats.org/presentationml/2006/ole">
            <p:oleObj spid="_x0000_s7174" name="Equation" r:id="rId7" imgW="761760" imgH="241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5486400"/>
          <a:ext cx="1689100" cy="533400"/>
        </p:xfrm>
        <a:graphic>
          <a:graphicData uri="http://schemas.openxmlformats.org/presentationml/2006/ole">
            <p:oleObj spid="_x0000_s7175" name="Equation" r:id="rId8" imgW="965160" imgH="30456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66800" y="6019800"/>
          <a:ext cx="2133600" cy="487680"/>
        </p:xfrm>
        <a:graphic>
          <a:graphicData uri="http://schemas.openxmlformats.org/presentationml/2006/ole">
            <p:oleObj spid="_x0000_s7176" name="Equation" r:id="rId9" imgW="133344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New Ideas: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Linear System In IAD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25525" y="2219324"/>
          <a:ext cx="5590344" cy="2809875"/>
        </p:xfrm>
        <a:graphic>
          <a:graphicData uri="http://schemas.openxmlformats.org/presentationml/2006/ole">
            <p:oleObj spid="_x0000_s8194" name="Equation" r:id="rId4" imgW="242568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New Ideas: Finding     and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1" y="381000"/>
          <a:ext cx="2198360" cy="792163"/>
        </p:xfrm>
        <a:graphic>
          <a:graphicData uri="http://schemas.openxmlformats.org/presentationml/2006/ole">
            <p:oleObj spid="_x0000_s9218" name="Equation" r:id="rId4" imgW="545760" imgH="2286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1905000"/>
          <a:ext cx="5486400" cy="2806819"/>
        </p:xfrm>
        <a:graphic>
          <a:graphicData uri="http://schemas.openxmlformats.org/presentationml/2006/ole">
            <p:oleObj spid="_x0000_s9222" name="Equation" r:id="rId5" imgW="2209680" imgH="1130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Power Method</a:t>
            </a:r>
          </a:p>
          <a:p>
            <a:pPr lvl="1"/>
            <a:r>
              <a:rPr lang="en-US" dirty="0" smtClean="0"/>
              <a:t>We duplicated Google’s formulation of the power method in order to have a base time with which to compare our results</a:t>
            </a:r>
          </a:p>
          <a:p>
            <a:r>
              <a:rPr lang="en-US" dirty="0" smtClean="0"/>
              <a:t>A basic linear solver</a:t>
            </a:r>
          </a:p>
          <a:p>
            <a:pPr lvl="1"/>
            <a:r>
              <a:rPr lang="en-US" dirty="0" smtClean="0"/>
              <a:t>We used Gauss-Seidel method to solve the very basic linear system:</a:t>
            </a:r>
          </a:p>
          <a:p>
            <a:pPr lvl="1"/>
            <a:r>
              <a:rPr lang="en-US" dirty="0" smtClean="0"/>
              <a:t>We also experimented with reordering by row degree before solving the aforementioned system.  </a:t>
            </a:r>
          </a:p>
          <a:p>
            <a:r>
              <a:rPr lang="en-US" dirty="0" err="1" smtClean="0"/>
              <a:t>Langville</a:t>
            </a:r>
            <a:r>
              <a:rPr lang="en-US" dirty="0" smtClean="0"/>
              <a:t> &amp; Meyer’s Linear System Algorithm</a:t>
            </a:r>
          </a:p>
          <a:p>
            <a:pPr lvl="1"/>
            <a:r>
              <a:rPr lang="en-US" dirty="0" smtClean="0"/>
              <a:t>Used as another time benchmark against our algorithms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799" y="4572000"/>
          <a:ext cx="2179317" cy="419100"/>
        </p:xfrm>
        <a:graphic>
          <a:graphicData uri="http://schemas.openxmlformats.org/presentationml/2006/ole">
            <p:oleObj spid="_x0000_s15362" name="Equation" r:id="rId4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3886200"/>
          <a:ext cx="2082800" cy="457200"/>
        </p:xfrm>
        <a:graphic>
          <a:graphicData uri="http://schemas.openxmlformats.org/presentationml/2006/ole">
            <p:oleObj spid="_x0000_s15363" name="Equation" r:id="rId5" imgW="1041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Codes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IAD - using power method to find w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We used the power method to find the dominant eigenvector of the aggregated matrix A. The rescaling constant, </a:t>
            </a:r>
            <a:r>
              <a:rPr lang="en-US" dirty="0" err="1" smtClean="0"/>
              <a:t>c</a:t>
            </a:r>
            <a:r>
              <a:rPr lang="en-US" dirty="0" smtClean="0"/>
              <a:t>, is merely the last entry of the dominant eigenvector</a:t>
            </a:r>
          </a:p>
          <a:p>
            <a:r>
              <a:rPr lang="en-US" sz="2800" dirty="0" smtClean="0"/>
              <a:t>IAD – using a linear system to find w</a:t>
            </a:r>
            <a:r>
              <a:rPr lang="en-US" sz="2800" baseline="-25000" dirty="0" smtClean="0"/>
              <a:t>1</a:t>
            </a:r>
          </a:p>
          <a:p>
            <a:pPr lvl="1"/>
            <a:r>
              <a:rPr lang="en-US" dirty="0" smtClean="0"/>
              <a:t>We found the dominant eigenvector as discussed earlier, using some new reorderings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now… The Winner!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Method with preconditioning </a:t>
            </a:r>
          </a:p>
          <a:p>
            <a:pPr lvl="1"/>
            <a:r>
              <a:rPr lang="en-US" dirty="0" smtClean="0"/>
              <a:t>Applying a row and column reordering by decreasing degree </a:t>
            </a:r>
            <a:r>
              <a:rPr lang="en-US" i="1" dirty="0" smtClean="0"/>
              <a:t>almost always</a:t>
            </a:r>
            <a:r>
              <a:rPr lang="en-US" dirty="0" smtClean="0"/>
              <a:t> reduces the number of </a:t>
            </a:r>
            <a:r>
              <a:rPr lang="en-US" smtClean="0"/>
              <a:t>iterations required to </a:t>
            </a:r>
            <a:r>
              <a:rPr lang="en-US" dirty="0" smtClean="0"/>
              <a:t>converge.</a:t>
            </a:r>
            <a:endParaRPr lang="en-US" dirty="0"/>
          </a:p>
        </p:txBody>
      </p:sp>
      <p:pic>
        <p:nvPicPr>
          <p:cNvPr id="5" name="Content Placeholder 4" descr="calif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19600" y="1143000"/>
            <a:ext cx="3657600" cy="2743200"/>
          </a:xfrm>
        </p:spPr>
      </p:pic>
      <p:pic>
        <p:nvPicPr>
          <p:cNvPr id="6" name="Picture 5" descr="calif_reo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810000"/>
            <a:ext cx="358140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works…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power method converges faster as the magnitude of the subdominant eigenvalue decreases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Tugrul</a:t>
            </a:r>
            <a:r>
              <a:rPr lang="en-US" dirty="0" smtClean="0"/>
              <a:t> </a:t>
            </a:r>
            <a:r>
              <a:rPr lang="en-US" dirty="0" err="1" smtClean="0"/>
              <a:t>Dayar</a:t>
            </a:r>
            <a:r>
              <a:rPr lang="en-US" dirty="0" smtClean="0"/>
              <a:t> found that partitioning a matrix in such a way that its off-diagonal blocks are close to 0, forces the dominant </a:t>
            </a:r>
            <a:r>
              <a:rPr lang="en-US" dirty="0" err="1" smtClean="0"/>
              <a:t>eigenvalue</a:t>
            </a:r>
            <a:r>
              <a:rPr lang="en-US" dirty="0" smtClean="0"/>
              <a:t> of the iteration matrix closer to 0.  This is somehow related to the subdominant </a:t>
            </a:r>
            <a:r>
              <a:rPr lang="en-US" dirty="0" err="1" smtClean="0"/>
              <a:t>eigenvalue</a:t>
            </a:r>
            <a:r>
              <a:rPr lang="en-US" dirty="0" smtClean="0"/>
              <a:t> of the coefficient matrix in power method.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Decreased Iterations</a:t>
            </a:r>
            <a:endParaRPr lang="en-US" dirty="0"/>
          </a:p>
        </p:txBody>
      </p:sp>
      <p:pic>
        <p:nvPicPr>
          <p:cNvPr id="4" name="Content Placeholder 3" descr="EU2005_Iter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561962" y="1600200"/>
            <a:ext cx="6255026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Decreased Time</a:t>
            </a:r>
            <a:endParaRPr lang="en-US" dirty="0"/>
          </a:p>
        </p:txBody>
      </p:sp>
      <p:pic>
        <p:nvPicPr>
          <p:cNvPr id="4" name="Content Placeholder 3" descr="EU2005_Tim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74812" y="1862137"/>
            <a:ext cx="6029325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 search query is entered in Google, the relevant results are returned to the user in an order that Google predetermines.</a:t>
            </a:r>
          </a:p>
          <a:p>
            <a:r>
              <a:rPr lang="en-US" dirty="0" smtClean="0"/>
              <a:t>This order is determined by each web page’s </a:t>
            </a:r>
            <a:r>
              <a:rPr lang="en-US" dirty="0" err="1" smtClean="0"/>
              <a:t>PageRank</a:t>
            </a:r>
            <a:r>
              <a:rPr lang="en-US" dirty="0" smtClean="0"/>
              <a:t> value.</a:t>
            </a:r>
          </a:p>
          <a:p>
            <a:r>
              <a:rPr lang="en-US" dirty="0" smtClean="0"/>
              <a:t>Google’s system of ranking web pages has made it the most widely used search engine available.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PageRank</a:t>
            </a:r>
            <a:r>
              <a:rPr lang="en-US" dirty="0" smtClean="0"/>
              <a:t> vector is a stochastic vector that gives a numerical value (0&lt;</a:t>
            </a:r>
            <a:r>
              <a:rPr lang="en-US" dirty="0" err="1" smtClean="0"/>
              <a:t>val</a:t>
            </a:r>
            <a:r>
              <a:rPr lang="en-US" dirty="0" smtClean="0"/>
              <a:t>&lt;1) to each web page.</a:t>
            </a:r>
          </a:p>
          <a:p>
            <a:r>
              <a:rPr lang="en-US" dirty="0" smtClean="0"/>
              <a:t>To compute this vector, Google uses a matrix denoting links between web pages.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Comparisons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7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Calif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Stan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CNR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Stan Berk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Verdana"/>
                        </a:rPr>
                        <a:t>EU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Sample Size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87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57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66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69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58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Interval Size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100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5000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5000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10000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15000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Mean Time</a:t>
                      </a:r>
                    </a:p>
                    <a:p>
                      <a:pPr algn="l" fontAlgn="b"/>
                      <a:r>
                        <a:rPr lang="en-US" sz="1000" b="0" i="0" u="none" strike="noStrike" dirty="0" err="1" smtClean="0">
                          <a:latin typeface="Verdana"/>
                        </a:rPr>
                        <a:t>Pwr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/Reorder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1.6334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2.2081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2.1136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1.4801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2.2410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STD</a:t>
                      </a:r>
                      <a:r>
                        <a:rPr lang="en-US" sz="1000" b="0" i="0" u="none" strike="noStrike" baseline="0" dirty="0" smtClean="0">
                          <a:latin typeface="Verdana"/>
                        </a:rPr>
                        <a:t> Time</a:t>
                      </a:r>
                    </a:p>
                    <a:p>
                      <a:pPr algn="l" fontAlgn="b"/>
                      <a:r>
                        <a:rPr lang="en-US" sz="1000" b="0" i="0" u="none" strike="noStrike" baseline="0" dirty="0" err="1" smtClean="0">
                          <a:latin typeface="Verdana"/>
                        </a:rPr>
                        <a:t>Pwr</a:t>
                      </a:r>
                      <a:r>
                        <a:rPr lang="en-US" sz="1000" b="0" i="0" u="none" strike="noStrike" baseline="0" dirty="0" smtClean="0">
                          <a:latin typeface="Verdana"/>
                        </a:rPr>
                        <a:t>/Reorder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0.6000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0.3210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0.1634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0.2397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0.2823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Mean </a:t>
                      </a:r>
                      <a:r>
                        <a:rPr lang="en-US" sz="1000" b="0" i="0" u="none" strike="noStrike" dirty="0" err="1" smtClean="0">
                          <a:latin typeface="Verdana"/>
                        </a:rPr>
                        <a:t>Iter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latin typeface="Verdana"/>
                        </a:rPr>
                        <a:t>Pwr</a:t>
                      </a:r>
                      <a:r>
                        <a:rPr lang="en-US" sz="1000" b="0" i="0" u="none" strike="noStrike" dirty="0" smtClean="0">
                          <a:latin typeface="Verdana"/>
                        </a:rPr>
                        <a:t>/Reorder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2.0880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4.3903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4.3856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3.7297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4.4752</a:t>
                      </a: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Verdana"/>
                        </a:rPr>
                        <a:t>STD</a:t>
                      </a:r>
                      <a:r>
                        <a:rPr lang="en-US" sz="1000" b="0" i="0" u="none" strike="noStrike" baseline="0" dirty="0" smtClean="0">
                          <a:latin typeface="Verdana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latin typeface="Verdana"/>
                        </a:rPr>
                        <a:t>Iter</a:t>
                      </a:r>
                      <a:endParaRPr lang="en-US" sz="1000" b="0" i="0" u="none" strike="noStrike" baseline="0" dirty="0" smtClean="0">
                        <a:latin typeface="Verdana"/>
                      </a:endParaRPr>
                    </a:p>
                    <a:p>
                      <a:pPr algn="l" fontAlgn="b"/>
                      <a:r>
                        <a:rPr lang="en-US" sz="1000" b="0" i="0" u="none" strike="noStrike" baseline="0" dirty="0" err="1" smtClean="0">
                          <a:latin typeface="Verdana"/>
                        </a:rPr>
                        <a:t>Pwr</a:t>
                      </a:r>
                      <a:r>
                        <a:rPr lang="en-US" sz="1000" b="0" i="0" u="none" strike="noStrike" baseline="0" dirty="0" smtClean="0">
                          <a:latin typeface="Verdana"/>
                        </a:rPr>
                        <a:t>/Reorder</a:t>
                      </a:r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0.9067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0.7636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0.7732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0.6795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0.6085</a:t>
                      </a:r>
                    </a:p>
                  </a:txBody>
                  <a:tcPr marL="10400" marR="10400" marT="9525" marB="0" anchor="b"/>
                </a:tc>
              </a:tr>
              <a:tr h="37592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10400" marR="1040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Verdana"/>
                        </a:rPr>
                        <a:t>Favorable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100.00%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98.25%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100.00%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Verdana"/>
                        </a:rPr>
                        <a:t>100.00%</a:t>
                      </a:r>
                    </a:p>
                  </a:txBody>
                  <a:tcPr marL="10400" marR="104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Verdana"/>
                        </a:rPr>
                        <a:t>100.00%</a:t>
                      </a:r>
                    </a:p>
                  </a:txBody>
                  <a:tcPr marL="10400" marR="10400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-304800"/>
            <a:ext cx="5791200" cy="707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with more advanced numerical algorithms for linear systems (Krylov subspaces methods and preconditioners, i.e. GMRES, BICG, ILU, etc.)</a:t>
            </a:r>
          </a:p>
          <a:p>
            <a:r>
              <a:rPr lang="en-US" dirty="0" smtClean="0"/>
              <a:t>Test with other reorderings for all methods</a:t>
            </a:r>
          </a:p>
          <a:p>
            <a:r>
              <a:rPr lang="en-US" dirty="0" smtClean="0"/>
              <a:t>Test with larger matrices (find a supercomputer that works)</a:t>
            </a:r>
          </a:p>
          <a:p>
            <a:r>
              <a:rPr lang="en-US" dirty="0" smtClean="0"/>
              <a:t>Attempt a theoretical proof of the decrease in the magnitude of the subdominant eigenvalue as result of reorderings. </a:t>
            </a:r>
          </a:p>
          <a:p>
            <a:r>
              <a:rPr lang="en-US" dirty="0" smtClean="0"/>
              <a:t>Convert codes to low level languages (C++, etc.)</a:t>
            </a:r>
          </a:p>
          <a:p>
            <a:r>
              <a:rPr lang="en-US" dirty="0" smtClean="0"/>
              <a:t>Decode MATLAB’s spy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Langville</a:t>
            </a:r>
            <a:r>
              <a:rPr lang="en-US" sz="4000" dirty="0" smtClean="0"/>
              <a:t> &amp; Meyer’s Algorithm</a:t>
            </a:r>
            <a:endParaRPr lang="en-US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1752600"/>
          <a:ext cx="7799387" cy="3197225"/>
        </p:xfrm>
        <a:graphic>
          <a:graphicData uri="http://schemas.openxmlformats.org/presentationml/2006/ole">
            <p:oleObj spid="_x0000_s5122" name="Equation" r:id="rId3" imgW="3251160" imgH="13334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5029200"/>
          <a:ext cx="2767263" cy="1143000"/>
        </p:xfrm>
        <a:graphic>
          <a:graphicData uri="http://schemas.openxmlformats.org/presentationml/2006/ole">
            <p:oleObj spid="_x0000_s5123" name="Equation" r:id="rId4" imgW="116820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Theorem: </a:t>
            </a:r>
            <a:r>
              <a:rPr lang="en-US" sz="3200" dirty="0" err="1" smtClean="0"/>
              <a:t>Perron-Frobenius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If         is a non-negative irreducible matrix, then</a:t>
            </a:r>
          </a:p>
          <a:p>
            <a:pPr lvl="1"/>
            <a:r>
              <a:rPr lang="en-US" sz="2600" dirty="0" smtClean="0"/>
              <a:t>         is a positive eigenvalue of</a:t>
            </a:r>
          </a:p>
          <a:p>
            <a:pPr lvl="1"/>
            <a:r>
              <a:rPr lang="en-US" sz="2600" dirty="0" smtClean="0"/>
              <a:t>There is a positive eigenvector    </a:t>
            </a:r>
            <a:r>
              <a:rPr lang="en-US" sz="2600" dirty="0" smtClean="0"/>
              <a:t>associated </a:t>
            </a:r>
            <a:r>
              <a:rPr lang="en-US" sz="2600" dirty="0" smtClean="0"/>
              <a:t>with</a:t>
            </a:r>
          </a:p>
          <a:p>
            <a:pPr lvl="1"/>
            <a:r>
              <a:rPr lang="en-US" sz="2600" dirty="0" smtClean="0"/>
              <a:t>         has algebraic and geometric multiplicity 1</a:t>
            </a:r>
            <a:endParaRPr lang="en-US" sz="2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6400" y="2133600"/>
          <a:ext cx="351692" cy="381000"/>
        </p:xfrm>
        <a:graphic>
          <a:graphicData uri="http://schemas.openxmlformats.org/presentationml/2006/ole">
            <p:oleObj spid="_x0000_s52227" name="Equation" r:id="rId3" imgW="152280" imgH="1648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1676400"/>
          <a:ext cx="533400" cy="457200"/>
        </p:xfrm>
        <a:graphic>
          <a:graphicData uri="http://schemas.openxmlformats.org/presentationml/2006/ole">
            <p:oleObj spid="_x0000_s52228" name="Equation" r:id="rId4" imgW="26640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2133600"/>
          <a:ext cx="711200" cy="406400"/>
        </p:xfrm>
        <a:graphic>
          <a:graphicData uri="http://schemas.openxmlformats.org/presentationml/2006/ole">
            <p:oleObj spid="_x0000_s52229" name="Equation" r:id="rId5" imgW="35532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81600" y="2667000"/>
          <a:ext cx="381000" cy="311150"/>
        </p:xfrm>
        <a:graphic>
          <a:graphicData uri="http://schemas.openxmlformats.org/presentationml/2006/ole">
            <p:oleObj spid="_x0000_s52230" name="Equation" r:id="rId6" imgW="114120" imgH="139680" progId="Equation.DSMT4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7620000" y="2590800"/>
          <a:ext cx="711200" cy="406400"/>
        </p:xfrm>
        <a:graphic>
          <a:graphicData uri="http://schemas.openxmlformats.org/presentationml/2006/ole">
            <p:oleObj spid="_x0000_s52231" name="Equation" r:id="rId7" imgW="355320" imgH="203040" progId="Equation.DSMT4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1219200" y="3048000"/>
          <a:ext cx="711200" cy="406400"/>
        </p:xfrm>
        <a:graphic>
          <a:graphicData uri="http://schemas.openxmlformats.org/presentationml/2006/ole">
            <p:oleObj spid="_x0000_s52232" name="Equation" r:id="rId8" imgW="355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Power Method: Two Assumptions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035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complete set of eigenvectors                          are linearly independent</a:t>
            </a:r>
          </a:p>
          <a:p>
            <a:endParaRPr lang="en-US" sz="2800" dirty="0" smtClean="0"/>
          </a:p>
          <a:p>
            <a:r>
              <a:rPr lang="en-US" sz="2800" dirty="0" smtClean="0"/>
              <a:t>For each eigenvector there exists  </a:t>
            </a:r>
            <a:r>
              <a:rPr lang="en-US" sz="2800" dirty="0" err="1" smtClean="0"/>
              <a:t>eigenvalues</a:t>
            </a:r>
            <a:r>
              <a:rPr lang="en-US" sz="2800" dirty="0" smtClean="0"/>
              <a:t> such that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31786" y="2443163"/>
          <a:ext cx="997614" cy="528637"/>
        </p:xfrm>
        <a:graphic>
          <a:graphicData uri="http://schemas.openxmlformats.org/presentationml/2006/ole">
            <p:oleObj spid="_x0000_s53250" name="Equation" r:id="rId3" imgW="4316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4343400"/>
          <a:ext cx="2125980" cy="457200"/>
        </p:xfrm>
        <a:graphic>
          <a:graphicData uri="http://schemas.openxmlformats.org/presentationml/2006/ole">
            <p:oleObj spid="_x0000_s53251" name="Equation" r:id="rId4" imgW="1180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Main ideas: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the highest number of </a:t>
            </a:r>
            <a:r>
              <a:rPr lang="en-US" dirty="0" err="1" smtClean="0"/>
              <a:t>inlinks</a:t>
            </a:r>
            <a:r>
              <a:rPr lang="en-US" dirty="0" smtClean="0"/>
              <a:t> should receive the highest rank.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rank of a page P is to be determined by adding the (weighted) ranks of all the pages linking to 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Compute a </a:t>
            </a:r>
            <a:r>
              <a:rPr lang="en-US" dirty="0" err="1" smtClean="0"/>
              <a:t>PageRank</a:t>
            </a:r>
            <a:r>
              <a:rPr lang="en-US" dirty="0" smtClean="0"/>
              <a:t> vector that contains an meaningful rank of every web page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895600"/>
          <a:ext cx="7756525" cy="2444750"/>
        </p:xfrm>
        <a:graphic>
          <a:graphicData uri="http://schemas.openxmlformats.org/presentationml/2006/ole">
            <p:oleObj spid="_x0000_s30722" name="Equation" r:id="rId4" imgW="3708360" imgH="1168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 Method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PageRank</a:t>
            </a:r>
            <a:r>
              <a:rPr lang="en-US" dirty="0" smtClean="0"/>
              <a:t> vector is the dominant eigenvector of the matrix H…after modification</a:t>
            </a:r>
          </a:p>
          <a:p>
            <a:r>
              <a:rPr lang="en-US" dirty="0" smtClean="0"/>
              <a:t>Google currently uses the Power Method to compute this eigenvector.  However, H is often not suitable for convergence.</a:t>
            </a:r>
          </a:p>
          <a:p>
            <a:r>
              <a:rPr lang="en-US" dirty="0" smtClean="0"/>
              <a:t>Power Method: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95600" y="3962400"/>
          <a:ext cx="4764087" cy="2060431"/>
        </p:xfrm>
        <a:graphic>
          <a:graphicData uri="http://schemas.openxmlformats.org/presentationml/2006/ole">
            <p:oleObj spid="_x0000_s1027" name="Equation" r:id="rId4" imgW="199368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Creating a usable matrix</a:t>
            </a:r>
            <a:endParaRPr lang="en-US" sz="4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0687" y="1905000"/>
          <a:ext cx="6251713" cy="2068913"/>
        </p:xfrm>
        <a:graphic>
          <a:graphicData uri="http://schemas.openxmlformats.org/presentationml/2006/ole">
            <p:oleObj spid="_x0000_s2054" name="Equation" r:id="rId4" imgW="1765080" imgH="58392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876800"/>
            <a:ext cx="74110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e</a:t>
            </a:r>
            <a:r>
              <a:rPr lang="en-US" sz="2800" dirty="0" smtClean="0"/>
              <a:t> is a vector of ones and </a:t>
            </a:r>
            <a:r>
              <a:rPr lang="en-US" sz="2800" i="1" dirty="0" smtClean="0"/>
              <a:t>u</a:t>
            </a:r>
            <a:r>
              <a:rPr lang="en-US" sz="2800" dirty="0" smtClean="0"/>
              <a:t> (for the moment)</a:t>
            </a:r>
          </a:p>
          <a:p>
            <a:r>
              <a:rPr lang="en-US" sz="2800" dirty="0" smtClean="0"/>
              <a:t>is an arbitrary probabilistic vector.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Power Method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rate of convergence is:	     , where     is the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dominant eigenvalue and      is the aptly named subdominant eigenvalue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2600" y="2438400"/>
          <a:ext cx="5521791" cy="1212850"/>
        </p:xfrm>
        <a:graphic>
          <a:graphicData uri="http://schemas.openxmlformats.org/presentationml/2006/ole">
            <p:oleObj spid="_x0000_s3075" name="Equation" r:id="rId4" imgW="2197080" imgH="482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53000" y="3810000"/>
          <a:ext cx="795618" cy="932794"/>
        </p:xfrm>
        <a:graphic>
          <a:graphicData uri="http://schemas.openxmlformats.org/presentationml/2006/ole">
            <p:oleObj spid="_x0000_s3076" name="Equation" r:id="rId5" imgW="368280" imgH="431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0" y="3962400"/>
          <a:ext cx="434975" cy="590550"/>
        </p:xfrm>
        <a:graphic>
          <a:graphicData uri="http://schemas.openxmlformats.org/presentationml/2006/ole">
            <p:oleObj spid="_x0000_s3077" name="Equation" r:id="rId6" imgW="15228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00600" y="4953000"/>
          <a:ext cx="431800" cy="555171"/>
        </p:xfrm>
        <a:graphic>
          <a:graphicData uri="http://schemas.openxmlformats.org/presentationml/2006/ole">
            <p:oleObj spid="_x0000_s3078" name="Equation" r:id="rId7" imgW="1774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Alternative Methods:</a:t>
            </a:r>
            <a:br>
              <a:rPr lang="en-US" sz="4000" dirty="0" smtClean="0"/>
            </a:br>
            <a:r>
              <a:rPr lang="en-US" sz="3100" dirty="0" smtClean="0"/>
              <a:t>Linear Systems</a:t>
            </a:r>
            <a:endParaRPr lang="en-US" sz="31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2514600"/>
          <a:ext cx="5334001" cy="1411997"/>
        </p:xfrm>
        <a:graphic>
          <a:graphicData uri="http://schemas.openxmlformats.org/presentationml/2006/ole">
            <p:oleObj spid="_x0000_s4101" name="Equation" r:id="rId4" imgW="191736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Langville</a:t>
            </a:r>
            <a:r>
              <a:rPr lang="en-US" dirty="0" smtClean="0"/>
              <a:t> &amp; Meyer’s reordering</a:t>
            </a:r>
            <a:endParaRPr lang="en-US" dirty="0"/>
          </a:p>
        </p:txBody>
      </p:sp>
      <p:pic>
        <p:nvPicPr>
          <p:cNvPr id="6" name="Content Placeholder 4" descr="calif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828800"/>
            <a:ext cx="4671484" cy="3503613"/>
          </a:xfrm>
        </p:spPr>
      </p:pic>
      <p:pic>
        <p:nvPicPr>
          <p:cNvPr id="7" name="Content Placeholder 6" descr="meyer.jpg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4114800" y="1828800"/>
            <a:ext cx="4673600" cy="3505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1927</TotalTime>
  <Words>927</Words>
  <Application>Microsoft Office PowerPoint</Application>
  <PresentationFormat>On-screen Show (4:3)</PresentationFormat>
  <Paragraphs>184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Median</vt:lpstr>
      <vt:lpstr>MathType 5.0 Equation</vt:lpstr>
      <vt:lpstr>Equation</vt:lpstr>
      <vt:lpstr>Accelerating Google’s PageRank</vt:lpstr>
      <vt:lpstr>Background</vt:lpstr>
      <vt:lpstr>Background</vt:lpstr>
      <vt:lpstr>Background</vt:lpstr>
      <vt:lpstr>Power Method</vt:lpstr>
      <vt:lpstr>Creating a usable matrix</vt:lpstr>
      <vt:lpstr>Using the Power Method</vt:lpstr>
      <vt:lpstr>Alternative Methods: Linear Systems</vt:lpstr>
      <vt:lpstr>Langville &amp; Meyer’s reordering</vt:lpstr>
      <vt:lpstr>Alternative Methods: Iterative Aggregation/Disaggregation (IAD)</vt:lpstr>
      <vt:lpstr>IAD Algorithm</vt:lpstr>
      <vt:lpstr>New Ideas: The Linear System In IAD</vt:lpstr>
      <vt:lpstr>New Ideas: Finding     and  </vt:lpstr>
      <vt:lpstr>Functional Codes</vt:lpstr>
      <vt:lpstr>Functional Codes (cont’d)</vt:lpstr>
      <vt:lpstr>And now… The Winner!</vt:lpstr>
      <vt:lpstr>Why this works…</vt:lpstr>
      <vt:lpstr>Decreased Iterations</vt:lpstr>
      <vt:lpstr>Decreased Time</vt:lpstr>
      <vt:lpstr>Some Comparisons</vt:lpstr>
      <vt:lpstr>Slide 21</vt:lpstr>
      <vt:lpstr>Future Research</vt:lpstr>
      <vt:lpstr>Langville &amp; Meyer’s Algorithm</vt:lpstr>
      <vt:lpstr>Theorem: Perron-Frobenius</vt:lpstr>
      <vt:lpstr>The Power Method: Two Assumptions</vt:lpstr>
    </vt:vector>
  </TitlesOfParts>
  <Company>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Google’s PageRank</dc:title>
  <dc:creator>Math</dc:creator>
  <cp:lastModifiedBy>Math</cp:lastModifiedBy>
  <cp:revision>231</cp:revision>
  <dcterms:created xsi:type="dcterms:W3CDTF">2008-07-02T14:36:53Z</dcterms:created>
  <dcterms:modified xsi:type="dcterms:W3CDTF">2008-07-29T19:29:44Z</dcterms:modified>
</cp:coreProperties>
</file>