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5" r:id="rId5"/>
    <p:sldId id="258" r:id="rId6"/>
    <p:sldId id="259" r:id="rId7"/>
    <p:sldId id="260" r:id="rId8"/>
    <p:sldId id="261" r:id="rId9"/>
    <p:sldId id="262" r:id="rId10"/>
    <p:sldId id="278" r:id="rId11"/>
    <p:sldId id="263" r:id="rId12"/>
    <p:sldId id="272" r:id="rId13"/>
    <p:sldId id="264" r:id="rId14"/>
    <p:sldId id="273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BC7A20-DB89-4A28-B742-2B68F1639BB9}" type="datetimeFigureOut">
              <a:rPr lang="en-US" smtClean="0"/>
              <a:pPr/>
              <a:t>7/30/2009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388AB7-5504-400B-B001-29E237D499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M. P. Tomaszewski</a:t>
            </a:r>
          </a:p>
          <a:p>
            <a:endParaRPr lang="en-US" dirty="0" smtClean="0"/>
          </a:p>
          <a:p>
            <a:r>
              <a:rPr lang="en-US" dirty="0" smtClean="0"/>
              <a:t>30 july MMIX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Spectral Analysis of Cyclic and Elementary Abelian Subgroup Lattices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Product – Direct Product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subgroup lattice of every p-group is a path graph, this means that the subgroup lattice of every cyclic group is a simple cubic lattice in </a:t>
            </a:r>
            <a:r>
              <a:rPr lang="en-US" i="1" dirty="0" smtClean="0"/>
              <a:t>n</a:t>
            </a:r>
            <a:r>
              <a:rPr lang="en-US" dirty="0" smtClean="0"/>
              <a:t> dimensions, where n is the number of distinct p-groups which produce the cyclic group.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3688" y="4495800"/>
          <a:ext cx="3067050" cy="506413"/>
        </p:xfrm>
        <a:graphic>
          <a:graphicData uri="http://schemas.openxmlformats.org/presentationml/2006/ole">
            <p:oleObj spid="_x0000_s37890" name="Equation" r:id="rId3" imgW="1460160" imgH="241200" progId="Equation.DSMT4">
              <p:embed/>
            </p:oleObj>
          </a:graphicData>
        </a:graphic>
      </p:graphicFrame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657600"/>
            <a:ext cx="482253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4290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Product – 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r>
              <a:rPr lang="en-US" dirty="0" smtClean="0"/>
              <a:t>Taking a graph product has a predictably regular effect on the adjacency matrix of the product graph: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That is, the adjacency matrix of the product graph is a </a:t>
            </a:r>
            <a:r>
              <a:rPr lang="en-US" i="1" dirty="0" smtClean="0"/>
              <a:t>block matrix</a:t>
            </a:r>
            <a:r>
              <a:rPr lang="en-US" dirty="0" smtClean="0"/>
              <a:t> composed of one of the adjacency matrices along the diagonal and identities of equal dimension where the other matrix’ entries equal 1.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768475" y="2438400"/>
          <a:ext cx="5370513" cy="1971675"/>
        </p:xfrm>
        <a:graphic>
          <a:graphicData uri="http://schemas.openxmlformats.org/presentationml/2006/ole">
            <p:oleObj spid="_x0000_s6155" name="Equation" r:id="rId3" imgW="200628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Tridiagonal Block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Because p-group adjacency matrices are always tridiagonal, (non-zero entries are restricted to the diagonal, superdiagonal, and subdiagonal) the adjacency matrix of arbitrarily many p-groups is always a tridiagonal block matrix.</a:t>
            </a:r>
          </a:p>
          <a:p>
            <a:r>
              <a:rPr lang="en-US" dirty="0" smtClean="0">
                <a:sym typeface="Wingdings" pitchFamily="2" charset="2"/>
              </a:rPr>
              <a:t>Thus, every cyclic group adjacency matrix has a tridiagonal block form.</a:t>
            </a:r>
          </a:p>
          <a:p>
            <a:r>
              <a:rPr lang="en-US" dirty="0" smtClean="0">
                <a:sym typeface="Wingdings" pitchFamily="2" charset="2"/>
              </a:rPr>
              <a:t>There is a formula to give the determinant of such matrices. [Molinari, 2008]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Theorem: Given any cyclic group,                     , its eigenvalues 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That is, its spectrum is the Cartesian sum of the spectra of all its component p-groups.</a:t>
            </a:r>
          </a:p>
          <a:p>
            <a:r>
              <a:rPr lang="en-US" dirty="0" smtClean="0"/>
              <a:t>This settles the matter for all cyclic groups.</a:t>
            </a:r>
          </a:p>
          <a:p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715000" y="1371600"/>
          <a:ext cx="1752599" cy="822698"/>
        </p:xfrm>
        <a:graphic>
          <a:graphicData uri="http://schemas.openxmlformats.org/presentationml/2006/ole">
            <p:oleObj spid="_x0000_s33794" name="Equation" r:id="rId3" imgW="749160" imgH="36828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674938" y="2573338"/>
          <a:ext cx="3406775" cy="1204912"/>
        </p:xfrm>
        <a:graphic>
          <a:graphicData uri="http://schemas.openxmlformats.org/presentationml/2006/ole">
            <p:oleObj spid="_x0000_s33795" name="Equation" r:id="rId4" imgW="1257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Abelian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elementary Abelian group</a:t>
            </a:r>
            <a:r>
              <a:rPr lang="en-US" dirty="0" smtClean="0"/>
              <a:t> is a group of the form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are interesting because        is a field, which means that             is a finite vector space where subgroups correspond to subspaces. This allows us to more easily determine the subgroup lattice structure of these groups and also their spectra.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1981200"/>
          <a:ext cx="3169327" cy="1371599"/>
        </p:xfrm>
        <a:graphic>
          <a:graphicData uri="http://schemas.openxmlformats.org/presentationml/2006/ole">
            <p:oleObj spid="_x0000_s34818" name="Equation" r:id="rId3" imgW="850680" imgH="3682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05400" y="3429000"/>
          <a:ext cx="666750" cy="745191"/>
        </p:xfrm>
        <a:graphic>
          <a:graphicData uri="http://schemas.openxmlformats.org/presentationml/2006/ole">
            <p:oleObj spid="_x0000_s34819" name="Equation" r:id="rId4" imgW="215640" imgH="241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3810000"/>
          <a:ext cx="1028700" cy="685800"/>
        </p:xfrm>
        <a:graphic>
          <a:graphicData uri="http://schemas.openxmlformats.org/presentationml/2006/ole">
            <p:oleObj spid="_x0000_s34820" name="Equation" r:id="rId5" imgW="3808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Abelian Groups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Elementary Abelian groups are also very interesting because they are the first case of the larger family of groups,            , </a:t>
            </a:r>
            <a:r>
              <a:rPr lang="en-US" dirty="0" smtClean="0"/>
              <a:t>the </a:t>
            </a:r>
            <a:r>
              <a:rPr lang="en-US" dirty="0" smtClean="0"/>
              <a:t>carefully chosen </a:t>
            </a:r>
            <a:r>
              <a:rPr lang="en-US" dirty="0" smtClean="0"/>
              <a:t>subgroups of which, for distinct </a:t>
            </a:r>
            <a:r>
              <a:rPr lang="en-US" i="1" dirty="0" smtClean="0"/>
              <a:t>p</a:t>
            </a:r>
            <a:r>
              <a:rPr lang="en-US" dirty="0" smtClean="0"/>
              <a:t>, comprise all the coprime factors of any Abelian group.</a:t>
            </a:r>
            <a:endParaRPr lang="en-US" dirty="0" smtClean="0"/>
          </a:p>
          <a:p>
            <a:r>
              <a:rPr lang="en-US" dirty="0" smtClean="0"/>
              <a:t>Results: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gives the spectrum for all groups of the form</a:t>
            </a:r>
          </a:p>
          <a:p>
            <a:r>
              <a:rPr lang="en-US" dirty="0" smtClean="0"/>
              <a:t>These matrices are also tridiagonal in general, so this is promising.</a:t>
            </a:r>
            <a:endParaRPr lang="en-US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28600" y="3962400"/>
          <a:ext cx="8755062" cy="661584"/>
        </p:xfrm>
        <a:graphic>
          <a:graphicData uri="http://schemas.openxmlformats.org/presentationml/2006/ole">
            <p:oleObj spid="_x0000_s36867" name="Equation" r:id="rId3" imgW="4762440" imgH="355320" progId="Equation.DSMT4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828800" y="2209800"/>
          <a:ext cx="970227" cy="609600"/>
        </p:xfrm>
        <a:graphic>
          <a:graphicData uri="http://schemas.openxmlformats.org/presentationml/2006/ole">
            <p:oleObj spid="_x0000_s36868" name="Equation" r:id="rId4" imgW="444240" imgH="2793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077200" y="4495800"/>
          <a:ext cx="990600" cy="855518"/>
        </p:xfrm>
        <a:graphic>
          <a:graphicData uri="http://schemas.openxmlformats.org/presentationml/2006/ole">
            <p:oleObj spid="_x0000_s36869" name="Equation" r:id="rId5" imgW="2793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Continue exploring block matrix methods in solving all elementary Abelian groups.</a:t>
            </a:r>
          </a:p>
          <a:p>
            <a:r>
              <a:rPr lang="en-US" dirty="0" smtClean="0"/>
              <a:t>Expand upon these methods to solve all Abelian groups.</a:t>
            </a:r>
          </a:p>
          <a:p>
            <a:r>
              <a:rPr lang="en-US" dirty="0" smtClean="0"/>
              <a:t>Solve dihedral groups and other semidirect products.</a:t>
            </a:r>
          </a:p>
          <a:p>
            <a:r>
              <a:rPr lang="en-US" dirty="0" smtClean="0"/>
              <a:t>What can be said about non-isomorphic groups with cospectral subgroup lattices?</a:t>
            </a:r>
          </a:p>
          <a:p>
            <a:r>
              <a:rPr lang="en-US" dirty="0" smtClean="0"/>
              <a:t>Spectra of subring lattices?</a:t>
            </a:r>
          </a:p>
          <a:p>
            <a:r>
              <a:rPr lang="en-US" dirty="0" smtClean="0"/>
              <a:t>And for something completely different: what groups have subgroup lattices of genus 1 (can be drawn on a torus without intersection)?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the definitions of:</a:t>
            </a:r>
          </a:p>
          <a:p>
            <a:pPr lvl="1"/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Subgroup Lattice – A graph where each subgroup is a vertex 	and two subgroups are connected iff one is a subgroup of 	the other without any intervening subgroups.</a:t>
            </a:r>
          </a:p>
          <a:p>
            <a:pPr lvl="1"/>
            <a:r>
              <a:rPr lang="en-US" dirty="0" smtClean="0"/>
              <a:t>Direct Product</a:t>
            </a:r>
          </a:p>
          <a:p>
            <a:pPr lvl="1"/>
            <a:r>
              <a:rPr lang="en-US" dirty="0" smtClean="0"/>
              <a:t>Adjacency Matrix – A square, symmetric matrix which 	represents a graph by placing a 1 in the i-</a:t>
            </a:r>
            <a:r>
              <a:rPr lang="en-US" dirty="0" err="1" smtClean="0"/>
              <a:t>th</a:t>
            </a:r>
            <a:r>
              <a:rPr lang="en-US" dirty="0" smtClean="0"/>
              <a:t> row and j-</a:t>
            </a:r>
            <a:r>
              <a:rPr lang="en-US" dirty="0" err="1" smtClean="0"/>
              <a:t>th</a:t>
            </a:r>
            <a:r>
              <a:rPr lang="en-US" dirty="0" smtClean="0"/>
              <a:t> 	column if i ~ j and a 0 elsewhere.</a:t>
            </a:r>
          </a:p>
          <a:p>
            <a:pPr lvl="1"/>
            <a:r>
              <a:rPr lang="en-US" dirty="0" smtClean="0"/>
              <a:t>Characteristic Polynomial</a:t>
            </a:r>
          </a:p>
          <a:p>
            <a:pPr lvl="1"/>
            <a:r>
              <a:rPr lang="en-US" dirty="0" smtClean="0"/>
              <a:t>Eigenvalue</a:t>
            </a:r>
          </a:p>
          <a:p>
            <a:pPr lvl="1"/>
            <a:r>
              <a:rPr lang="en-US" dirty="0" smtClean="0"/>
              <a:t>Spectrum – The set of eigenvalues of the adjacency matrix of a graph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Recall: Group        Subgroup graph       Adjacency matrix         Characteristic polynomial       Eigenvalues</a:t>
            </a:r>
          </a:p>
          <a:p>
            <a:r>
              <a:rPr lang="en-US" dirty="0" smtClean="0"/>
              <a:t>For example: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674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2209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24600" y="2209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58956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1752600" y="4343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667000" y="3429000"/>
          <a:ext cx="2590800" cy="1903969"/>
        </p:xfrm>
        <a:graphic>
          <a:graphicData uri="http://schemas.openxmlformats.org/presentationml/2006/ole">
            <p:oleObj spid="_x0000_s12292" name="Equation" r:id="rId4" imgW="1244520" imgH="91440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257800" y="3962400"/>
          <a:ext cx="2867025" cy="533400"/>
        </p:xfrm>
        <a:graphic>
          <a:graphicData uri="http://schemas.openxmlformats.org/presentationml/2006/ole">
            <p:oleObj spid="_x0000_s12293" name="Equation" r:id="rId5" imgW="1091880" imgH="203040" progId="Equation.DSMT4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5867400" y="5257800"/>
          <a:ext cx="1778000" cy="977900"/>
        </p:xfrm>
        <a:graphic>
          <a:graphicData uri="http://schemas.openxmlformats.org/presentationml/2006/ole">
            <p:oleObj spid="_x0000_s12294" name="Equation" r:id="rId6" imgW="761760" imgH="419040" progId="Equation.DSMT4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>
            <a:off x="6325394" y="50284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graph product</a:t>
            </a:r>
            <a:r>
              <a:rPr lang="en-US" dirty="0" smtClean="0"/>
              <a:t> is a binary operation, denoted “□”, on graphs which induces a new graph over the Cartesian product of the graph vertices: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where                                                      iff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55675" y="3081338"/>
          <a:ext cx="6810375" cy="541337"/>
        </p:xfrm>
        <a:graphic>
          <a:graphicData uri="http://schemas.openxmlformats.org/presentationml/2006/ole">
            <p:oleObj spid="_x0000_s29698" name="Equation" r:id="rId3" imgW="255240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3886200"/>
          <a:ext cx="4394200" cy="457200"/>
        </p:xfrm>
        <a:graphic>
          <a:graphicData uri="http://schemas.openxmlformats.org/presentationml/2006/ole">
            <p:oleObj spid="_x0000_s29699" name="Equation" r:id="rId4" imgW="21970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4648200"/>
          <a:ext cx="8077200" cy="666925"/>
        </p:xfrm>
        <a:graphic>
          <a:graphicData uri="http://schemas.openxmlformats.org/presentationml/2006/ole">
            <p:oleObj spid="_x0000_s29700" name="Equation" r:id="rId5" imgW="2768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Products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NB: When one of the graphs is a path graph, such as here, the graph product has the visual effect of “projecting” the other graph into the next dimension.</a:t>
            </a:r>
          </a:p>
        </p:txBody>
      </p:sp>
      <p:sp>
        <p:nvSpPr>
          <p:cNvPr id="6" name="Line 64"/>
          <p:cNvSpPr>
            <a:spLocks noChangeShapeType="1"/>
          </p:cNvSpPr>
          <p:nvPr/>
        </p:nvSpPr>
        <p:spPr bwMode="auto">
          <a:xfrm>
            <a:off x="1603375" y="2898775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110"/>
          <p:cNvSpPr txBox="1">
            <a:spLocks noChangeArrowheads="1"/>
          </p:cNvSpPr>
          <p:nvPr/>
        </p:nvSpPr>
        <p:spPr bwMode="auto">
          <a:xfrm>
            <a:off x="4346575" y="3051175"/>
            <a:ext cx="3175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2974975" y="2822575"/>
            <a:ext cx="914400" cy="762000"/>
            <a:chOff x="864" y="1824"/>
            <a:chExt cx="576" cy="480"/>
          </a:xfrm>
        </p:grpSpPr>
        <p:sp>
          <p:nvSpPr>
            <p:cNvPr id="10" name="Line 113"/>
            <p:cNvSpPr>
              <a:spLocks noChangeShapeType="1"/>
            </p:cNvSpPr>
            <p:nvPr/>
          </p:nvSpPr>
          <p:spPr bwMode="auto">
            <a:xfrm flipH="1">
              <a:off x="864" y="1824"/>
              <a:ext cx="288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4"/>
            <p:cNvSpPr>
              <a:spLocks noChangeShapeType="1"/>
            </p:cNvSpPr>
            <p:nvPr/>
          </p:nvSpPr>
          <p:spPr bwMode="auto">
            <a:xfrm>
              <a:off x="1152" y="1824"/>
              <a:ext cx="288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5"/>
            <p:cNvSpPr>
              <a:spLocks noChangeShapeType="1"/>
            </p:cNvSpPr>
            <p:nvPr/>
          </p:nvSpPr>
          <p:spPr bwMode="auto">
            <a:xfrm>
              <a:off x="864" y="230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5946775" y="2289175"/>
            <a:ext cx="914400" cy="762000"/>
            <a:chOff x="864" y="1824"/>
            <a:chExt cx="576" cy="480"/>
          </a:xfrm>
        </p:grpSpPr>
        <p:sp>
          <p:nvSpPr>
            <p:cNvPr id="14" name="Line 117"/>
            <p:cNvSpPr>
              <a:spLocks noChangeShapeType="1"/>
            </p:cNvSpPr>
            <p:nvPr/>
          </p:nvSpPr>
          <p:spPr bwMode="auto">
            <a:xfrm flipH="1">
              <a:off x="864" y="1824"/>
              <a:ext cx="288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8"/>
            <p:cNvSpPr>
              <a:spLocks noChangeShapeType="1"/>
            </p:cNvSpPr>
            <p:nvPr/>
          </p:nvSpPr>
          <p:spPr bwMode="auto">
            <a:xfrm>
              <a:off x="1152" y="1824"/>
              <a:ext cx="288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9"/>
            <p:cNvSpPr>
              <a:spLocks noChangeShapeType="1"/>
            </p:cNvSpPr>
            <p:nvPr/>
          </p:nvSpPr>
          <p:spPr bwMode="auto">
            <a:xfrm>
              <a:off x="864" y="230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20"/>
          <p:cNvGrpSpPr>
            <a:grpSpLocks/>
          </p:cNvGrpSpPr>
          <p:nvPr/>
        </p:nvGrpSpPr>
        <p:grpSpPr bwMode="auto">
          <a:xfrm>
            <a:off x="5946775" y="3203575"/>
            <a:ext cx="914400" cy="762000"/>
            <a:chOff x="864" y="1824"/>
            <a:chExt cx="576" cy="480"/>
          </a:xfrm>
        </p:grpSpPr>
        <p:sp>
          <p:nvSpPr>
            <p:cNvPr id="18" name="Line 121"/>
            <p:cNvSpPr>
              <a:spLocks noChangeShapeType="1"/>
            </p:cNvSpPr>
            <p:nvPr/>
          </p:nvSpPr>
          <p:spPr bwMode="auto">
            <a:xfrm flipH="1">
              <a:off x="864" y="1824"/>
              <a:ext cx="288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22"/>
            <p:cNvSpPr>
              <a:spLocks noChangeShapeType="1"/>
            </p:cNvSpPr>
            <p:nvPr/>
          </p:nvSpPr>
          <p:spPr bwMode="auto">
            <a:xfrm>
              <a:off x="1152" y="1824"/>
              <a:ext cx="288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23"/>
            <p:cNvSpPr>
              <a:spLocks noChangeShapeType="1"/>
            </p:cNvSpPr>
            <p:nvPr/>
          </p:nvSpPr>
          <p:spPr bwMode="auto">
            <a:xfrm>
              <a:off x="864" y="230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Line 124"/>
          <p:cNvSpPr>
            <a:spLocks noChangeShapeType="1"/>
          </p:cNvSpPr>
          <p:nvPr/>
        </p:nvSpPr>
        <p:spPr bwMode="auto">
          <a:xfrm>
            <a:off x="5946775" y="3051175"/>
            <a:ext cx="0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25"/>
          <p:cNvSpPr>
            <a:spLocks noChangeShapeType="1"/>
          </p:cNvSpPr>
          <p:nvPr/>
        </p:nvSpPr>
        <p:spPr bwMode="auto">
          <a:xfrm>
            <a:off x="6403975" y="2289175"/>
            <a:ext cx="0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26"/>
          <p:cNvSpPr>
            <a:spLocks noChangeShapeType="1"/>
          </p:cNvSpPr>
          <p:nvPr/>
        </p:nvSpPr>
        <p:spPr bwMode="auto">
          <a:xfrm>
            <a:off x="6861175" y="3051175"/>
            <a:ext cx="0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199"/>
          <p:cNvSpPr txBox="1">
            <a:spLocks noChangeArrowheads="1"/>
          </p:cNvSpPr>
          <p:nvPr/>
        </p:nvSpPr>
        <p:spPr bwMode="auto">
          <a:xfrm>
            <a:off x="1282700" y="3400425"/>
            <a:ext cx="3111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" name="Text Box 200"/>
          <p:cNvSpPr txBox="1">
            <a:spLocks noChangeArrowheads="1"/>
          </p:cNvSpPr>
          <p:nvPr/>
        </p:nvSpPr>
        <p:spPr bwMode="auto">
          <a:xfrm>
            <a:off x="1282700" y="2706688"/>
            <a:ext cx="31115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" name="Text Box 201"/>
          <p:cNvSpPr txBox="1">
            <a:spLocks noChangeArrowheads="1"/>
          </p:cNvSpPr>
          <p:nvPr/>
        </p:nvSpPr>
        <p:spPr bwMode="auto">
          <a:xfrm>
            <a:off x="2716213" y="3316288"/>
            <a:ext cx="31115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" name="Text Box 202"/>
          <p:cNvSpPr txBox="1">
            <a:spLocks noChangeArrowheads="1"/>
          </p:cNvSpPr>
          <p:nvPr/>
        </p:nvSpPr>
        <p:spPr bwMode="auto">
          <a:xfrm>
            <a:off x="3276600" y="2438400"/>
            <a:ext cx="3111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8" name="Text Box 203"/>
          <p:cNvSpPr txBox="1">
            <a:spLocks noChangeArrowheads="1"/>
          </p:cNvSpPr>
          <p:nvPr/>
        </p:nvSpPr>
        <p:spPr bwMode="auto">
          <a:xfrm>
            <a:off x="3889375" y="3316288"/>
            <a:ext cx="31115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 Box 205"/>
          <p:cNvSpPr txBox="1">
            <a:spLocks noChangeArrowheads="1"/>
          </p:cNvSpPr>
          <p:nvPr/>
        </p:nvSpPr>
        <p:spPr bwMode="auto">
          <a:xfrm>
            <a:off x="5253038" y="2898775"/>
            <a:ext cx="6540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(2,1)</a:t>
            </a:r>
          </a:p>
        </p:txBody>
      </p:sp>
      <p:sp>
        <p:nvSpPr>
          <p:cNvPr id="30" name="Text Box 206"/>
          <p:cNvSpPr txBox="1">
            <a:spLocks noChangeArrowheads="1"/>
          </p:cNvSpPr>
          <p:nvPr/>
        </p:nvSpPr>
        <p:spPr bwMode="auto">
          <a:xfrm>
            <a:off x="6891338" y="3767138"/>
            <a:ext cx="65405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(1,3)</a:t>
            </a:r>
          </a:p>
        </p:txBody>
      </p:sp>
      <p:sp>
        <p:nvSpPr>
          <p:cNvPr id="31" name="Text Box 207"/>
          <p:cNvSpPr txBox="1">
            <a:spLocks noChangeArrowheads="1"/>
          </p:cNvSpPr>
          <p:nvPr/>
        </p:nvSpPr>
        <p:spPr bwMode="auto">
          <a:xfrm>
            <a:off x="6891338" y="2867025"/>
            <a:ext cx="6540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(2,3)</a:t>
            </a:r>
          </a:p>
        </p:txBody>
      </p:sp>
      <p:sp>
        <p:nvSpPr>
          <p:cNvPr id="32" name="Text Box 208"/>
          <p:cNvSpPr txBox="1">
            <a:spLocks noChangeArrowheads="1"/>
          </p:cNvSpPr>
          <p:nvPr/>
        </p:nvSpPr>
        <p:spPr bwMode="auto">
          <a:xfrm>
            <a:off x="6534150" y="2120900"/>
            <a:ext cx="6540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(2,2)</a:t>
            </a:r>
          </a:p>
        </p:txBody>
      </p:sp>
      <p:sp>
        <p:nvSpPr>
          <p:cNvPr id="33" name="Text Box 209"/>
          <p:cNvSpPr txBox="1">
            <a:spLocks noChangeArrowheads="1"/>
          </p:cNvSpPr>
          <p:nvPr/>
        </p:nvSpPr>
        <p:spPr bwMode="auto">
          <a:xfrm>
            <a:off x="6381750" y="3019425"/>
            <a:ext cx="6540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(1,2)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984375" y="2822575"/>
            <a:ext cx="45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□</a:t>
            </a:r>
            <a:endParaRPr lang="en-US" sz="3600" dirty="0"/>
          </a:p>
        </p:txBody>
      </p:sp>
      <p:sp>
        <p:nvSpPr>
          <p:cNvPr id="35" name="Text Box 204"/>
          <p:cNvSpPr txBox="1">
            <a:spLocks noChangeArrowheads="1"/>
          </p:cNvSpPr>
          <p:nvPr/>
        </p:nvSpPr>
        <p:spPr bwMode="auto">
          <a:xfrm>
            <a:off x="5337175" y="3813175"/>
            <a:ext cx="65405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(1,1)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cyclic group</a:t>
            </a:r>
            <a:r>
              <a:rPr lang="en-US" dirty="0" smtClean="0"/>
              <a:t> is a group such that all elements of the group can be expressed as a power of a single element of the group, called a </a:t>
            </a:r>
            <a:r>
              <a:rPr lang="en-US" i="1" dirty="0" smtClean="0"/>
              <a:t>generator</a:t>
            </a:r>
            <a:r>
              <a:rPr lang="en-US" dirty="0" smtClean="0"/>
              <a:t>, of which there may be more than one in the group.</a:t>
            </a:r>
          </a:p>
          <a:p>
            <a:r>
              <a:rPr lang="en-US" dirty="0" smtClean="0"/>
              <a:t>Every cyclic group of order </a:t>
            </a:r>
            <a:r>
              <a:rPr lang="en-US" i="1" dirty="0" smtClean="0"/>
              <a:t>n</a:t>
            </a:r>
            <a:r>
              <a:rPr lang="en-US" dirty="0" smtClean="0"/>
              <a:t> is isomorphic to (essentially the same as) a group of the form {0, 1, 2, 3…</a:t>
            </a:r>
            <a:r>
              <a:rPr lang="en-US" i="1" dirty="0" smtClean="0"/>
              <a:t>n</a:t>
            </a:r>
            <a:r>
              <a:rPr lang="en-US" dirty="0" smtClean="0"/>
              <a:t>-1} under addition modulo </a:t>
            </a:r>
            <a:r>
              <a:rPr lang="en-US" i="1" dirty="0" smtClean="0"/>
              <a:t>n</a:t>
            </a:r>
            <a:r>
              <a:rPr lang="en-US" dirty="0" smtClean="0"/>
              <a:t>, denoted       .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162800" y="4114800"/>
          <a:ext cx="457200" cy="514350"/>
        </p:xfrm>
        <a:graphic>
          <a:graphicData uri="http://schemas.openxmlformats.org/presentationml/2006/ole">
            <p:oleObj spid="_x0000_s2053" name="Equation" r:id="rId3" imgW="203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Rewriting      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group of the form         is called a </a:t>
            </a:r>
            <a:r>
              <a:rPr lang="en-US" i="1" dirty="0" smtClean="0"/>
              <a:t>p-group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209800" y="1524000"/>
          <a:ext cx="541867" cy="609600"/>
        </p:xfrm>
        <a:graphic>
          <a:graphicData uri="http://schemas.openxmlformats.org/presentationml/2006/ole">
            <p:oleObj spid="_x0000_s19458" name="Equation" r:id="rId3" imgW="203040" imgH="22860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124200" y="2133600"/>
          <a:ext cx="2836620" cy="990600"/>
        </p:xfrm>
        <a:graphic>
          <a:graphicData uri="http://schemas.openxmlformats.org/presentationml/2006/ole">
            <p:oleObj spid="_x0000_s19459" name="Equation" r:id="rId4" imgW="799920" imgH="2793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0" y="3505200"/>
          <a:ext cx="3048000" cy="762000"/>
        </p:xfrm>
        <a:graphic>
          <a:graphicData uri="http://schemas.openxmlformats.org/presentationml/2006/ole">
            <p:oleObj spid="_x0000_s19460" name="Equation" r:id="rId5" imgW="914400" imgH="22860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657600" y="4495800"/>
          <a:ext cx="742950" cy="711200"/>
        </p:xfrm>
        <a:graphic>
          <a:graphicData uri="http://schemas.openxmlformats.org/presentationml/2006/ole">
            <p:oleObj spid="_x0000_s19461" name="Equation" r:id="rId6" imgW="2793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Theorem: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That is, every cyclic group is the direct product of p-groups where the orders of the p-groups are the prime-power factors of the order of the cyclic group.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743200" y="1828800"/>
          <a:ext cx="3425825" cy="1608138"/>
        </p:xfrm>
        <a:graphic>
          <a:graphicData uri="http://schemas.openxmlformats.org/presentationml/2006/ole">
            <p:oleObj spid="_x0000_s4103" name="Equation" r:id="rId3" imgW="7491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Product – Direct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Theorem: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That is, the subgroup lattice of a direct product is equal to the graph product of the component subgroup lattices if the groups are coprime.</a:t>
            </a:r>
          </a:p>
          <a:p>
            <a:r>
              <a:rPr lang="en-US" dirty="0" smtClean="0"/>
              <a:t>Because the component p-groups of a cyclic group are always pairwise coprime, the subgroup lattice of every cyclic group is the graph product of all its component p-group subgroup lattices.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8638" y="2286000"/>
          <a:ext cx="8237537" cy="581025"/>
        </p:xfrm>
        <a:graphic>
          <a:graphicData uri="http://schemas.openxmlformats.org/presentationml/2006/ole">
            <p:oleObj spid="_x0000_s5124" name="Equation" r:id="rId3" imgW="2882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811</TotalTime>
  <Words>766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Civic</vt:lpstr>
      <vt:lpstr>Equation</vt:lpstr>
      <vt:lpstr>MathType 6.0 Equation</vt:lpstr>
      <vt:lpstr>A Spectral Analysis of Cyclic and Elementary Abelian Subgroup Lattices</vt:lpstr>
      <vt:lpstr>Background Material</vt:lpstr>
      <vt:lpstr>Background Material</vt:lpstr>
      <vt:lpstr>Graph Products</vt:lpstr>
      <vt:lpstr>Graph Products (Cont’d)</vt:lpstr>
      <vt:lpstr>Cyclic Groups</vt:lpstr>
      <vt:lpstr>Cyclic Groups (Cont’d)</vt:lpstr>
      <vt:lpstr>Cyclic Groups (Cont’d)</vt:lpstr>
      <vt:lpstr>Graph Product – Direct Product</vt:lpstr>
      <vt:lpstr>Graph Product – Direct Product (Cont’d)</vt:lpstr>
      <vt:lpstr>Graph Product – Adjacency Matrix</vt:lpstr>
      <vt:lpstr>Tridiagonal Block Matrices</vt:lpstr>
      <vt:lpstr>Prime Result</vt:lpstr>
      <vt:lpstr>Elementary Abelian Groups</vt:lpstr>
      <vt:lpstr>Elementary Abelian Groups (Cont’d)</vt:lpstr>
      <vt:lpstr>What’s Next</vt:lpstr>
    </vt:vector>
  </TitlesOfParts>
  <Company>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Characteristic Polynomial of Subgroup Graphs</dc:title>
  <dc:creator>Mathematics</dc:creator>
  <cp:lastModifiedBy>Mathematics</cp:lastModifiedBy>
  <cp:revision>83</cp:revision>
  <dcterms:created xsi:type="dcterms:W3CDTF">2009-07-01T15:19:21Z</dcterms:created>
  <dcterms:modified xsi:type="dcterms:W3CDTF">2009-07-30T20:35:48Z</dcterms:modified>
</cp:coreProperties>
</file>